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306" r:id="rId3"/>
    <p:sldId id="310" r:id="rId4"/>
    <p:sldId id="276" r:id="rId5"/>
    <p:sldId id="292" r:id="rId6"/>
    <p:sldId id="282" r:id="rId7"/>
    <p:sldId id="290" r:id="rId8"/>
    <p:sldId id="285" r:id="rId9"/>
    <p:sldId id="318" r:id="rId10"/>
    <p:sldId id="317" r:id="rId11"/>
    <p:sldId id="288" r:id="rId12"/>
    <p:sldId id="289" r:id="rId13"/>
    <p:sldId id="30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iller, Lisa" initials="SL" lastIdx="3" clrIdx="0">
    <p:extLst>
      <p:ext uri="{19B8F6BF-5375-455C-9EA6-DF929625EA0E}">
        <p15:presenceInfo xmlns:p15="http://schemas.microsoft.com/office/powerpoint/2012/main" userId="S-1-5-21-3067392195-1152496542-4232846606-138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8410" autoAdjust="0"/>
  </p:normalViewPr>
  <p:slideViewPr>
    <p:cSldViewPr snapToGrid="0">
      <p:cViewPr varScale="1">
        <p:scale>
          <a:sx n="64" d="100"/>
          <a:sy n="64" d="100"/>
        </p:scale>
        <p:origin x="1939" y="72"/>
      </p:cViewPr>
      <p:guideLst>
        <p:guide orient="horz" pos="2160"/>
        <p:guide pos="2880"/>
      </p:guideLst>
    </p:cSldViewPr>
  </p:slideViewPr>
  <p:outlineViewPr>
    <p:cViewPr>
      <p:scale>
        <a:sx n="33" d="100"/>
        <a:sy n="33" d="100"/>
      </p:scale>
      <p:origin x="0" y="-676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Monatliche</a:t>
            </a:r>
            <a:r>
              <a:rPr lang="en-US" dirty="0"/>
              <a:t> </a:t>
            </a:r>
            <a:r>
              <a:rPr lang="en-US" dirty="0" err="1"/>
              <a:t>Kosten</a:t>
            </a:r>
            <a:r>
              <a:rPr lang="en-US" dirty="0"/>
              <a:t> </a:t>
            </a:r>
            <a:r>
              <a:rPr lang="en-US" dirty="0" err="1"/>
              <a:t>bei</a:t>
            </a:r>
            <a:r>
              <a:rPr lang="en-US" dirty="0"/>
              <a:t> 12 </a:t>
            </a:r>
            <a:r>
              <a:rPr lang="en-US" dirty="0" err="1"/>
              <a:t>Zahlungen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Monatliche Kosten</c:v>
                </c:pt>
              </c:strCache>
            </c:strRef>
          </c:tx>
          <c:dPt>
            <c:idx val="0"/>
            <c:bubble3D val="0"/>
            <c:spPr>
              <a:solidFill>
                <a:schemeClr val="accent4">
                  <a:shade val="40000"/>
                </a:schemeClr>
              </a:solidFill>
              <a:ln w="19050">
                <a:solidFill>
                  <a:schemeClr val="lt1"/>
                </a:solidFill>
              </a:ln>
              <a:effectLst/>
            </c:spPr>
            <c:extLst>
              <c:ext xmlns:c16="http://schemas.microsoft.com/office/drawing/2014/chart" uri="{C3380CC4-5D6E-409C-BE32-E72D297353CC}">
                <c16:uniqueId val="{00000001-4198-4FF1-8260-C809E1C60328}"/>
              </c:ext>
            </c:extLst>
          </c:dPt>
          <c:dPt>
            <c:idx val="1"/>
            <c:bubble3D val="0"/>
            <c:spPr>
              <a:solidFill>
                <a:schemeClr val="accent4">
                  <a:shade val="51000"/>
                </a:schemeClr>
              </a:solidFill>
              <a:ln w="19050">
                <a:solidFill>
                  <a:schemeClr val="lt1"/>
                </a:solidFill>
              </a:ln>
              <a:effectLst/>
            </c:spPr>
            <c:extLst>
              <c:ext xmlns:c16="http://schemas.microsoft.com/office/drawing/2014/chart" uri="{C3380CC4-5D6E-409C-BE32-E72D297353CC}">
                <c16:uniqueId val="{00000003-4198-4FF1-8260-C809E1C60328}"/>
              </c:ext>
            </c:extLst>
          </c:dPt>
          <c:dPt>
            <c:idx val="2"/>
            <c:bubble3D val="0"/>
            <c:spPr>
              <a:solidFill>
                <a:schemeClr val="accent4">
                  <a:shade val="62000"/>
                </a:schemeClr>
              </a:solidFill>
              <a:ln w="19050">
                <a:solidFill>
                  <a:schemeClr val="lt1"/>
                </a:solidFill>
              </a:ln>
              <a:effectLst/>
            </c:spPr>
            <c:extLst>
              <c:ext xmlns:c16="http://schemas.microsoft.com/office/drawing/2014/chart" uri="{C3380CC4-5D6E-409C-BE32-E72D297353CC}">
                <c16:uniqueId val="{00000005-4198-4FF1-8260-C809E1C60328}"/>
              </c:ext>
            </c:extLst>
          </c:dPt>
          <c:dPt>
            <c:idx val="3"/>
            <c:bubble3D val="0"/>
            <c:spPr>
              <a:solidFill>
                <a:schemeClr val="accent4">
                  <a:shade val="73000"/>
                </a:schemeClr>
              </a:solidFill>
              <a:ln w="19050">
                <a:solidFill>
                  <a:schemeClr val="lt1"/>
                </a:solidFill>
              </a:ln>
              <a:effectLst/>
            </c:spPr>
            <c:extLst>
              <c:ext xmlns:c16="http://schemas.microsoft.com/office/drawing/2014/chart" uri="{C3380CC4-5D6E-409C-BE32-E72D297353CC}">
                <c16:uniqueId val="{00000007-4198-4FF1-8260-C809E1C60328}"/>
              </c:ext>
            </c:extLst>
          </c:dPt>
          <c:dPt>
            <c:idx val="4"/>
            <c:bubble3D val="0"/>
            <c:spPr>
              <a:solidFill>
                <a:schemeClr val="accent4">
                  <a:shade val="83000"/>
                </a:schemeClr>
              </a:solidFill>
              <a:ln w="19050">
                <a:solidFill>
                  <a:schemeClr val="lt1"/>
                </a:solidFill>
              </a:ln>
              <a:effectLst/>
            </c:spPr>
            <c:extLst>
              <c:ext xmlns:c16="http://schemas.microsoft.com/office/drawing/2014/chart" uri="{C3380CC4-5D6E-409C-BE32-E72D297353CC}">
                <c16:uniqueId val="{00000009-4198-4FF1-8260-C809E1C60328}"/>
              </c:ext>
            </c:extLst>
          </c:dPt>
          <c:dPt>
            <c:idx val="5"/>
            <c:bubble3D val="0"/>
            <c:spPr>
              <a:solidFill>
                <a:schemeClr val="accent4">
                  <a:shade val="94000"/>
                </a:schemeClr>
              </a:solidFill>
              <a:ln w="19050">
                <a:solidFill>
                  <a:schemeClr val="lt1"/>
                </a:solidFill>
              </a:ln>
              <a:effectLst/>
            </c:spPr>
            <c:extLst>
              <c:ext xmlns:c16="http://schemas.microsoft.com/office/drawing/2014/chart" uri="{C3380CC4-5D6E-409C-BE32-E72D297353CC}">
                <c16:uniqueId val="{0000000B-4198-4FF1-8260-C809E1C60328}"/>
              </c:ext>
            </c:extLst>
          </c:dPt>
          <c:dPt>
            <c:idx val="6"/>
            <c:bubble3D val="0"/>
            <c:spPr>
              <a:solidFill>
                <a:schemeClr val="accent4">
                  <a:tint val="95000"/>
                </a:schemeClr>
              </a:solidFill>
              <a:ln w="19050">
                <a:solidFill>
                  <a:schemeClr val="lt1"/>
                </a:solidFill>
              </a:ln>
              <a:effectLst/>
            </c:spPr>
            <c:extLst>
              <c:ext xmlns:c16="http://schemas.microsoft.com/office/drawing/2014/chart" uri="{C3380CC4-5D6E-409C-BE32-E72D297353CC}">
                <c16:uniqueId val="{0000000D-4198-4FF1-8260-C809E1C60328}"/>
              </c:ext>
            </c:extLst>
          </c:dPt>
          <c:dPt>
            <c:idx val="7"/>
            <c:bubble3D val="0"/>
            <c:spPr>
              <a:solidFill>
                <a:schemeClr val="accent4">
                  <a:tint val="84000"/>
                </a:schemeClr>
              </a:solidFill>
              <a:ln w="19050">
                <a:solidFill>
                  <a:schemeClr val="lt1"/>
                </a:solidFill>
              </a:ln>
              <a:effectLst/>
            </c:spPr>
            <c:extLst>
              <c:ext xmlns:c16="http://schemas.microsoft.com/office/drawing/2014/chart" uri="{C3380CC4-5D6E-409C-BE32-E72D297353CC}">
                <c16:uniqueId val="{0000000F-4198-4FF1-8260-C809E1C60328}"/>
              </c:ext>
            </c:extLst>
          </c:dPt>
          <c:dPt>
            <c:idx val="8"/>
            <c:bubble3D val="0"/>
            <c:spPr>
              <a:solidFill>
                <a:schemeClr val="accent4">
                  <a:tint val="74000"/>
                </a:schemeClr>
              </a:solidFill>
              <a:ln w="19050">
                <a:solidFill>
                  <a:schemeClr val="lt1"/>
                </a:solidFill>
              </a:ln>
              <a:effectLst/>
            </c:spPr>
            <c:extLst>
              <c:ext xmlns:c16="http://schemas.microsoft.com/office/drawing/2014/chart" uri="{C3380CC4-5D6E-409C-BE32-E72D297353CC}">
                <c16:uniqueId val="{00000011-4198-4FF1-8260-C809E1C60328}"/>
              </c:ext>
            </c:extLst>
          </c:dPt>
          <c:dPt>
            <c:idx val="9"/>
            <c:bubble3D val="0"/>
            <c:spPr>
              <a:solidFill>
                <a:schemeClr val="accent4">
                  <a:tint val="63000"/>
                </a:schemeClr>
              </a:solidFill>
              <a:ln w="19050">
                <a:solidFill>
                  <a:schemeClr val="lt1"/>
                </a:solidFill>
              </a:ln>
              <a:effectLst/>
            </c:spPr>
            <c:extLst>
              <c:ext xmlns:c16="http://schemas.microsoft.com/office/drawing/2014/chart" uri="{C3380CC4-5D6E-409C-BE32-E72D297353CC}">
                <c16:uniqueId val="{00000013-4198-4FF1-8260-C809E1C60328}"/>
              </c:ext>
            </c:extLst>
          </c:dPt>
          <c:dPt>
            <c:idx val="10"/>
            <c:bubble3D val="0"/>
            <c:spPr>
              <a:solidFill>
                <a:schemeClr val="accent4">
                  <a:tint val="52000"/>
                </a:schemeClr>
              </a:solidFill>
              <a:ln w="19050">
                <a:solidFill>
                  <a:schemeClr val="lt1"/>
                </a:solidFill>
              </a:ln>
              <a:effectLst/>
            </c:spPr>
            <c:extLst>
              <c:ext xmlns:c16="http://schemas.microsoft.com/office/drawing/2014/chart" uri="{C3380CC4-5D6E-409C-BE32-E72D297353CC}">
                <c16:uniqueId val="{00000015-4198-4FF1-8260-C809E1C60328}"/>
              </c:ext>
            </c:extLst>
          </c:dPt>
          <c:dPt>
            <c:idx val="11"/>
            <c:bubble3D val="0"/>
            <c:spPr>
              <a:solidFill>
                <a:schemeClr val="accent4">
                  <a:tint val="41000"/>
                </a:schemeClr>
              </a:solidFill>
              <a:ln w="19050">
                <a:solidFill>
                  <a:schemeClr val="lt1"/>
                </a:solidFill>
              </a:ln>
              <a:effectLst/>
            </c:spPr>
            <c:extLst>
              <c:ext xmlns:c16="http://schemas.microsoft.com/office/drawing/2014/chart" uri="{C3380CC4-5D6E-409C-BE32-E72D297353CC}">
                <c16:uniqueId val="{00000017-4198-4FF1-8260-C809E1C60328}"/>
              </c:ext>
            </c:extLst>
          </c:dPt>
          <c:cat>
            <c:numRef>
              <c:f>Tabelle1!$A$2:$A$13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Tabelle1!$B$2:$B$13</c:f>
              <c:numCache>
                <c:formatCode>#,##0.00\ "€"</c:formatCode>
                <c:ptCount val="12"/>
                <c:pt idx="0">
                  <c:v>49</c:v>
                </c:pt>
                <c:pt idx="1">
                  <c:v>49</c:v>
                </c:pt>
                <c:pt idx="2">
                  <c:v>49</c:v>
                </c:pt>
                <c:pt idx="3">
                  <c:v>49</c:v>
                </c:pt>
                <c:pt idx="4">
                  <c:v>49</c:v>
                </c:pt>
                <c:pt idx="5">
                  <c:v>49</c:v>
                </c:pt>
                <c:pt idx="6">
                  <c:v>49</c:v>
                </c:pt>
                <c:pt idx="7">
                  <c:v>49</c:v>
                </c:pt>
                <c:pt idx="8">
                  <c:v>49</c:v>
                </c:pt>
                <c:pt idx="9">
                  <c:v>49</c:v>
                </c:pt>
                <c:pt idx="10">
                  <c:v>49</c:v>
                </c:pt>
                <c:pt idx="11">
                  <c:v>49</c:v>
                </c:pt>
              </c:numCache>
            </c:numRef>
          </c:val>
          <c:extLst>
            <c:ext xmlns:c16="http://schemas.microsoft.com/office/drawing/2014/chart" uri="{C3380CC4-5D6E-409C-BE32-E72D297353CC}">
              <c16:uniqueId val="{00000000-8424-4DD0-9144-E6F42AD8D4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Monatliche Kosten bei 10 Zahlungen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Monatliche Kosten bei 10 Zahlungen</c:v>
                </c:pt>
              </c:strCache>
            </c:strRef>
          </c:tx>
          <c:dPt>
            <c:idx val="0"/>
            <c:bubble3D val="0"/>
            <c:spPr>
              <a:solidFill>
                <a:schemeClr val="accent2">
                  <a:shade val="42000"/>
                </a:schemeClr>
              </a:solidFill>
              <a:ln w="19050">
                <a:solidFill>
                  <a:schemeClr val="lt1"/>
                </a:solidFill>
              </a:ln>
              <a:effectLst/>
            </c:spPr>
            <c:extLst>
              <c:ext xmlns:c16="http://schemas.microsoft.com/office/drawing/2014/chart" uri="{C3380CC4-5D6E-409C-BE32-E72D297353CC}">
                <c16:uniqueId val="{00000001-AB50-4493-BF9A-E55EE64A42BE}"/>
              </c:ext>
            </c:extLst>
          </c:dPt>
          <c:dPt>
            <c:idx val="1"/>
            <c:bubble3D val="0"/>
            <c:spPr>
              <a:solidFill>
                <a:schemeClr val="accent2">
                  <a:shade val="55000"/>
                </a:schemeClr>
              </a:solidFill>
              <a:ln w="19050">
                <a:solidFill>
                  <a:schemeClr val="lt1"/>
                </a:solidFill>
              </a:ln>
              <a:effectLst/>
            </c:spPr>
            <c:extLst>
              <c:ext xmlns:c16="http://schemas.microsoft.com/office/drawing/2014/chart" uri="{C3380CC4-5D6E-409C-BE32-E72D297353CC}">
                <c16:uniqueId val="{00000003-AB50-4493-BF9A-E55EE64A42BE}"/>
              </c:ext>
            </c:extLst>
          </c:dPt>
          <c:dPt>
            <c:idx val="2"/>
            <c:bubble3D val="0"/>
            <c:spPr>
              <a:solidFill>
                <a:schemeClr val="accent2">
                  <a:shade val="68000"/>
                </a:schemeClr>
              </a:solidFill>
              <a:ln w="19050">
                <a:solidFill>
                  <a:schemeClr val="lt1"/>
                </a:solidFill>
              </a:ln>
              <a:effectLst/>
            </c:spPr>
            <c:extLst>
              <c:ext xmlns:c16="http://schemas.microsoft.com/office/drawing/2014/chart" uri="{C3380CC4-5D6E-409C-BE32-E72D297353CC}">
                <c16:uniqueId val="{00000005-AB50-4493-BF9A-E55EE64A42BE}"/>
              </c:ext>
            </c:extLst>
          </c:dPt>
          <c:dPt>
            <c:idx val="3"/>
            <c:bubble3D val="0"/>
            <c:spPr>
              <a:solidFill>
                <a:schemeClr val="accent2">
                  <a:shade val="80000"/>
                </a:schemeClr>
              </a:solidFill>
              <a:ln w="19050">
                <a:solidFill>
                  <a:schemeClr val="lt1"/>
                </a:solidFill>
              </a:ln>
              <a:effectLst/>
            </c:spPr>
            <c:extLst>
              <c:ext xmlns:c16="http://schemas.microsoft.com/office/drawing/2014/chart" uri="{C3380CC4-5D6E-409C-BE32-E72D297353CC}">
                <c16:uniqueId val="{00000007-AB50-4493-BF9A-E55EE64A42BE}"/>
              </c:ext>
            </c:extLst>
          </c:dPt>
          <c:dPt>
            <c:idx val="4"/>
            <c:bubble3D val="0"/>
            <c:spPr>
              <a:solidFill>
                <a:schemeClr val="accent2">
                  <a:shade val="93000"/>
                </a:schemeClr>
              </a:solidFill>
              <a:ln w="19050">
                <a:solidFill>
                  <a:schemeClr val="lt1"/>
                </a:solidFill>
              </a:ln>
              <a:effectLst/>
            </c:spPr>
            <c:extLst>
              <c:ext xmlns:c16="http://schemas.microsoft.com/office/drawing/2014/chart" uri="{C3380CC4-5D6E-409C-BE32-E72D297353CC}">
                <c16:uniqueId val="{00000009-AB50-4493-BF9A-E55EE64A42BE}"/>
              </c:ext>
            </c:extLst>
          </c:dPt>
          <c:dPt>
            <c:idx val="5"/>
            <c:bubble3D val="0"/>
            <c:spPr>
              <a:solidFill>
                <a:schemeClr val="accent2">
                  <a:tint val="94000"/>
                </a:schemeClr>
              </a:solidFill>
              <a:ln w="19050">
                <a:solidFill>
                  <a:schemeClr val="lt1"/>
                </a:solidFill>
              </a:ln>
              <a:effectLst/>
            </c:spPr>
            <c:extLst>
              <c:ext xmlns:c16="http://schemas.microsoft.com/office/drawing/2014/chart" uri="{C3380CC4-5D6E-409C-BE32-E72D297353CC}">
                <c16:uniqueId val="{0000000B-AB50-4493-BF9A-E55EE64A42BE}"/>
              </c:ext>
            </c:extLst>
          </c:dPt>
          <c:dPt>
            <c:idx val="6"/>
            <c:bubble3D val="0"/>
            <c:spPr>
              <a:solidFill>
                <a:schemeClr val="accent2">
                  <a:tint val="81000"/>
                </a:schemeClr>
              </a:solidFill>
              <a:ln w="19050">
                <a:solidFill>
                  <a:schemeClr val="lt1"/>
                </a:solidFill>
              </a:ln>
              <a:effectLst/>
            </c:spPr>
            <c:extLst>
              <c:ext xmlns:c16="http://schemas.microsoft.com/office/drawing/2014/chart" uri="{C3380CC4-5D6E-409C-BE32-E72D297353CC}">
                <c16:uniqueId val="{0000000D-AB50-4493-BF9A-E55EE64A42BE}"/>
              </c:ext>
            </c:extLst>
          </c:dPt>
          <c:dPt>
            <c:idx val="7"/>
            <c:bubble3D val="0"/>
            <c:spPr>
              <a:solidFill>
                <a:schemeClr val="accent2">
                  <a:tint val="69000"/>
                </a:schemeClr>
              </a:solidFill>
              <a:ln w="19050">
                <a:solidFill>
                  <a:schemeClr val="lt1"/>
                </a:solidFill>
              </a:ln>
              <a:effectLst/>
            </c:spPr>
            <c:extLst>
              <c:ext xmlns:c16="http://schemas.microsoft.com/office/drawing/2014/chart" uri="{C3380CC4-5D6E-409C-BE32-E72D297353CC}">
                <c16:uniqueId val="{0000000F-AB50-4493-BF9A-E55EE64A42BE}"/>
              </c:ext>
            </c:extLst>
          </c:dPt>
          <c:dPt>
            <c:idx val="8"/>
            <c:bubble3D val="0"/>
            <c:spPr>
              <a:solidFill>
                <a:schemeClr val="accent2">
                  <a:tint val="56000"/>
                </a:schemeClr>
              </a:solidFill>
              <a:ln w="19050">
                <a:solidFill>
                  <a:schemeClr val="lt1"/>
                </a:solidFill>
              </a:ln>
              <a:effectLst/>
            </c:spPr>
            <c:extLst>
              <c:ext xmlns:c16="http://schemas.microsoft.com/office/drawing/2014/chart" uri="{C3380CC4-5D6E-409C-BE32-E72D297353CC}">
                <c16:uniqueId val="{00000011-AB50-4493-BF9A-E55EE64A42BE}"/>
              </c:ext>
            </c:extLst>
          </c:dPt>
          <c:dPt>
            <c:idx val="9"/>
            <c:bubble3D val="0"/>
            <c:spPr>
              <a:solidFill>
                <a:schemeClr val="accent2">
                  <a:tint val="43000"/>
                </a:schemeClr>
              </a:solidFill>
              <a:ln w="19050">
                <a:solidFill>
                  <a:schemeClr val="lt1"/>
                </a:solidFill>
              </a:ln>
              <a:effectLst/>
            </c:spPr>
            <c:extLst>
              <c:ext xmlns:c16="http://schemas.microsoft.com/office/drawing/2014/chart" uri="{C3380CC4-5D6E-409C-BE32-E72D297353CC}">
                <c16:uniqueId val="{00000013-AB50-4493-BF9A-E55EE64A42BE}"/>
              </c:ext>
            </c:extLst>
          </c:dPt>
          <c:cat>
            <c:numRef>
              <c:f>Tabelle1!$A$2:$A$11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Tabelle1!$B$2:$B$11</c:f>
              <c:numCache>
                <c:formatCode>#,##0.00\ "€"</c:formatCode>
                <c:ptCount val="10"/>
                <c:pt idx="0">
                  <c:v>58.8</c:v>
                </c:pt>
                <c:pt idx="1">
                  <c:v>58.8</c:v>
                </c:pt>
                <c:pt idx="2">
                  <c:v>58.8</c:v>
                </c:pt>
                <c:pt idx="3">
                  <c:v>58.8</c:v>
                </c:pt>
                <c:pt idx="4">
                  <c:v>58.8</c:v>
                </c:pt>
                <c:pt idx="5">
                  <c:v>58.8</c:v>
                </c:pt>
                <c:pt idx="6">
                  <c:v>58.8</c:v>
                </c:pt>
                <c:pt idx="7">
                  <c:v>58.8</c:v>
                </c:pt>
                <c:pt idx="8">
                  <c:v>58.8</c:v>
                </c:pt>
                <c:pt idx="9">
                  <c:v>58.8</c:v>
                </c:pt>
              </c:numCache>
            </c:numRef>
          </c:val>
          <c:extLst>
            <c:ext xmlns:c16="http://schemas.microsoft.com/office/drawing/2014/chart" uri="{C3380CC4-5D6E-409C-BE32-E72D297353CC}">
              <c16:uniqueId val="{00000000-CB19-41F6-99DD-AD255343A7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BA6D5-A3EA-4607-8C68-EEF935215D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93633B45-CD61-4C48-85BF-9BBCEED9A6D5}">
      <dgm:prSet phldrT="[Text]" custT="1"/>
      <dgm:spPr/>
      <dgm:t>
        <a:bodyPr/>
        <a:lstStyle/>
        <a:p>
          <a:r>
            <a:rPr lang="de-DE" sz="1600" b="1" dirty="0"/>
            <a:t>Modul 1</a:t>
          </a:r>
        </a:p>
      </dgm:t>
    </dgm:pt>
    <dgm:pt modelId="{2DB82BC2-47AB-4E0D-840C-C08E46CE788B}" type="parTrans" cxnId="{F45AB2A9-6857-4B8C-83BD-54B0F0722FAF}">
      <dgm:prSet/>
      <dgm:spPr/>
      <dgm:t>
        <a:bodyPr/>
        <a:lstStyle/>
        <a:p>
          <a:endParaRPr lang="de-DE"/>
        </a:p>
      </dgm:t>
    </dgm:pt>
    <dgm:pt modelId="{8406D55B-A104-4DFD-9C75-26E37BB2AB40}" type="sibTrans" cxnId="{F45AB2A9-6857-4B8C-83BD-54B0F0722FAF}">
      <dgm:prSet/>
      <dgm:spPr/>
      <dgm:t>
        <a:bodyPr/>
        <a:lstStyle/>
        <a:p>
          <a:endParaRPr lang="de-DE"/>
        </a:p>
      </dgm:t>
    </dgm:pt>
    <dgm:pt modelId="{FEFE6608-7B10-4C23-A952-E06957E2C858}">
      <dgm:prSet phldrT="[Tex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Montag – Freitag</a:t>
          </a:r>
        </a:p>
      </dgm:t>
    </dgm:pt>
    <dgm:pt modelId="{912918DB-02F7-4211-B1CC-051D2E625C96}" type="parTrans" cxnId="{5A5DE0A8-F7D3-4DC9-BAB0-413DBA30B85A}">
      <dgm:prSet/>
      <dgm:spPr/>
      <dgm:t>
        <a:bodyPr/>
        <a:lstStyle/>
        <a:p>
          <a:endParaRPr lang="de-DE"/>
        </a:p>
      </dgm:t>
    </dgm:pt>
    <dgm:pt modelId="{7760CCE3-345A-40E6-B083-38B482F824AC}" type="sibTrans" cxnId="{5A5DE0A8-F7D3-4DC9-BAB0-413DBA30B85A}">
      <dgm:prSet/>
      <dgm:spPr/>
      <dgm:t>
        <a:bodyPr/>
        <a:lstStyle/>
        <a:p>
          <a:endParaRPr lang="de-DE"/>
        </a:p>
      </dgm:t>
    </dgm:pt>
    <dgm:pt modelId="{E5139213-14DC-41F7-ABA8-5867E50AF82B}">
      <dgm:prSet phldrT="[Tex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b="1" kern="1200" dirty="0">
              <a:latin typeface="Calibri"/>
              <a:ea typeface="+mn-ea"/>
              <a:cs typeface="+mn-cs"/>
            </a:rPr>
            <a:t> 50,- € </a:t>
          </a:r>
          <a:r>
            <a:rPr lang="de-DE" sz="1600" b="0" kern="1200" dirty="0">
              <a:latin typeface="Calibri"/>
              <a:ea typeface="+mn-ea"/>
              <a:cs typeface="+mn-cs"/>
            </a:rPr>
            <a:t>(</a:t>
          </a:r>
          <a:r>
            <a:rPr lang="de-DE" sz="1600" kern="1200" dirty="0">
              <a:latin typeface="Frutiger 45"/>
            </a:rPr>
            <a:t>zzgl. Mittagessen)</a:t>
          </a:r>
          <a:endParaRPr lang="de-DE" sz="1600" b="1" kern="1200" dirty="0">
            <a:latin typeface="Calibri"/>
            <a:ea typeface="+mn-ea"/>
            <a:cs typeface="+mn-cs"/>
          </a:endParaRPr>
        </a:p>
      </dgm:t>
    </dgm:pt>
    <dgm:pt modelId="{6B094D28-896F-4319-A989-294560FFE664}" type="parTrans" cxnId="{CE604289-8E8B-440C-BD29-57CEB351512D}">
      <dgm:prSet/>
      <dgm:spPr/>
      <dgm:t>
        <a:bodyPr/>
        <a:lstStyle/>
        <a:p>
          <a:endParaRPr lang="de-DE"/>
        </a:p>
      </dgm:t>
    </dgm:pt>
    <dgm:pt modelId="{F1991F5C-D1DE-4832-AB18-301A8B09BAD0}" type="sibTrans" cxnId="{CE604289-8E8B-440C-BD29-57CEB351512D}">
      <dgm:prSet/>
      <dgm:spPr/>
      <dgm:t>
        <a:bodyPr/>
        <a:lstStyle/>
        <a:p>
          <a:endParaRPr lang="de-DE"/>
        </a:p>
      </dgm:t>
    </dgm:pt>
    <dgm:pt modelId="{55F1CBD3-7EB2-4C39-B96F-D60926E1685B}">
      <dgm:prSet phldrT="[Text]" custT="1"/>
      <dgm:spPr/>
      <dgm:t>
        <a:bodyPr/>
        <a:lstStyle/>
        <a:p>
          <a:r>
            <a:rPr lang="de-DE" sz="1600" b="1" dirty="0"/>
            <a:t>Modul 2</a:t>
          </a:r>
        </a:p>
      </dgm:t>
    </dgm:pt>
    <dgm:pt modelId="{1DFEE21B-FA82-4F17-AAC0-DFEE02A85EC4}" type="parTrans" cxnId="{2CF748DC-9B01-4BC5-9732-555C33712121}">
      <dgm:prSet/>
      <dgm:spPr/>
      <dgm:t>
        <a:bodyPr/>
        <a:lstStyle/>
        <a:p>
          <a:endParaRPr lang="de-DE"/>
        </a:p>
      </dgm:t>
    </dgm:pt>
    <dgm:pt modelId="{B405DEDF-6884-49E6-992F-B0A2E20BDAD4}" type="sibTrans" cxnId="{2CF748DC-9B01-4BC5-9732-555C33712121}">
      <dgm:prSet/>
      <dgm:spPr/>
      <dgm:t>
        <a:bodyPr/>
        <a:lstStyle/>
        <a:p>
          <a:endParaRPr lang="de-DE"/>
        </a:p>
      </dgm:t>
    </dgm:pt>
    <dgm:pt modelId="{F3B705F3-9B1A-4CE0-8E79-7738CA588DA6}">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Montag - Freitag</a:t>
          </a:r>
          <a:endParaRPr lang="de-DE" sz="1600" kern="1200" dirty="0">
            <a:latin typeface="Calibri"/>
            <a:ea typeface="+mn-ea"/>
            <a:cs typeface="+mn-cs"/>
          </a:endParaRPr>
        </a:p>
      </dgm:t>
    </dgm:pt>
    <dgm:pt modelId="{99312F06-F464-43B2-8637-66596E15A9ED}" type="parTrans" cxnId="{0863A5F6-45C0-4B75-8936-AE52401E5990}">
      <dgm:prSet/>
      <dgm:spPr/>
      <dgm:t>
        <a:bodyPr/>
        <a:lstStyle/>
        <a:p>
          <a:endParaRPr lang="de-DE"/>
        </a:p>
      </dgm:t>
    </dgm:pt>
    <dgm:pt modelId="{A6789EDD-D83B-413E-AA4E-A7C92FFA5D98}" type="sibTrans" cxnId="{0863A5F6-45C0-4B75-8936-AE52401E5990}">
      <dgm:prSet/>
      <dgm:spPr/>
      <dgm:t>
        <a:bodyPr/>
        <a:lstStyle/>
        <a:p>
          <a:endParaRPr lang="de-DE"/>
        </a:p>
      </dgm:t>
    </dgm:pt>
    <dgm:pt modelId="{8F29D681-72DA-415C-A0F6-5B5DD0957E8E}">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Für alle Jahrgangsstufen</a:t>
          </a:r>
        </a:p>
      </dgm:t>
    </dgm:pt>
    <dgm:pt modelId="{940DFAED-08DE-49DA-85CB-C2633E7A8195}" type="parTrans" cxnId="{2DE4838E-A439-43FC-91D5-F666343E120C}">
      <dgm:prSet/>
      <dgm:spPr/>
      <dgm:t>
        <a:bodyPr/>
        <a:lstStyle/>
        <a:p>
          <a:endParaRPr lang="de-DE"/>
        </a:p>
      </dgm:t>
    </dgm:pt>
    <dgm:pt modelId="{662ABE66-E98E-40AC-A701-4F188B84EDB2}" type="sibTrans" cxnId="{2DE4838E-A439-43FC-91D5-F666343E120C}">
      <dgm:prSet/>
      <dgm:spPr/>
      <dgm:t>
        <a:bodyPr/>
        <a:lstStyle/>
        <a:p>
          <a:endParaRPr lang="de-DE"/>
        </a:p>
      </dgm:t>
    </dgm:pt>
    <dgm:pt modelId="{B08CE1EA-B8A6-48C8-911A-3BCF1A300ABB}">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7:30 Uhr -  </a:t>
          </a:r>
          <a:r>
            <a:rPr lang="de-DE" sz="1600" b="1" dirty="0">
              <a:latin typeface="Calibri"/>
              <a:ea typeface="+mn-ea"/>
              <a:cs typeface="+mn-cs"/>
            </a:rPr>
            <a:t>17:00</a:t>
          </a:r>
          <a:r>
            <a:rPr lang="de-DE" sz="1600" dirty="0">
              <a:latin typeface="Calibri"/>
              <a:ea typeface="+mn-ea"/>
              <a:cs typeface="+mn-cs"/>
            </a:rPr>
            <a:t> Uhr</a:t>
          </a:r>
        </a:p>
      </dgm:t>
    </dgm:pt>
    <dgm:pt modelId="{0E13067A-9665-422A-85CB-009E2326A522}" type="parTrans" cxnId="{EDAF6820-EE63-44E7-ADB5-E4A930E8E4C0}">
      <dgm:prSet/>
      <dgm:spPr/>
      <dgm:t>
        <a:bodyPr/>
        <a:lstStyle/>
        <a:p>
          <a:endParaRPr lang="de-DE"/>
        </a:p>
      </dgm:t>
    </dgm:pt>
    <dgm:pt modelId="{CF68E3EB-E25C-4BD7-AC65-79C0A8DEE121}" type="sibTrans" cxnId="{EDAF6820-EE63-44E7-ADB5-E4A930E8E4C0}">
      <dgm:prSet/>
      <dgm:spPr/>
      <dgm:t>
        <a:bodyPr/>
        <a:lstStyle/>
        <a:p>
          <a:endParaRPr lang="de-DE"/>
        </a:p>
      </dgm:t>
    </dgm:pt>
    <dgm:pt modelId="{AFDEB862-6B7E-4A8F-B340-A8517E048BCD}">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Für alle Jahrgangsstufen</a:t>
          </a:r>
        </a:p>
      </dgm:t>
    </dgm:pt>
    <dgm:pt modelId="{B4DF538F-2280-4B7A-8323-B2B6200B9532}" type="parTrans" cxnId="{6384EC34-4A54-4015-B88C-470FEEB52070}">
      <dgm:prSet/>
      <dgm:spPr/>
      <dgm:t>
        <a:bodyPr/>
        <a:lstStyle/>
        <a:p>
          <a:endParaRPr lang="de-DE"/>
        </a:p>
      </dgm:t>
    </dgm:pt>
    <dgm:pt modelId="{7EFC606B-CF19-4FEA-BD4F-48C4DBBA14A7}" type="sibTrans" cxnId="{6384EC34-4A54-4015-B88C-470FEEB52070}">
      <dgm:prSet/>
      <dgm:spPr/>
      <dgm:t>
        <a:bodyPr/>
        <a:lstStyle/>
        <a:p>
          <a:endParaRPr lang="de-DE"/>
        </a:p>
      </dgm:t>
    </dgm:pt>
    <dgm:pt modelId="{B7CCD5D1-48DA-42C0-9E03-736DF280E35B}">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b="1" dirty="0">
              <a:latin typeface="Calibri"/>
              <a:ea typeface="+mn-ea"/>
              <a:cs typeface="+mn-cs"/>
            </a:rPr>
            <a:t> 80,- € </a:t>
          </a:r>
          <a:r>
            <a:rPr lang="de-DE" sz="1600" b="0" dirty="0">
              <a:latin typeface="Calibri"/>
              <a:ea typeface="+mn-ea"/>
              <a:cs typeface="+mn-cs"/>
            </a:rPr>
            <a:t>(</a:t>
          </a:r>
          <a:r>
            <a:rPr lang="de-DE" sz="1600" dirty="0">
              <a:latin typeface="Frutiger 45"/>
            </a:rPr>
            <a:t>zzgl. Mittagessen))</a:t>
          </a:r>
          <a:endParaRPr lang="de-DE" sz="1600" b="1" dirty="0">
            <a:latin typeface="Calibri"/>
            <a:ea typeface="+mn-ea"/>
            <a:cs typeface="+mn-cs"/>
          </a:endParaRPr>
        </a:p>
      </dgm:t>
    </dgm:pt>
    <dgm:pt modelId="{78AA0899-1236-4CA0-8AD0-613A830DE98E}" type="parTrans" cxnId="{15D1BCCC-7E9E-4477-A6FE-F0D0869E045E}">
      <dgm:prSet/>
      <dgm:spPr/>
      <dgm:t>
        <a:bodyPr/>
        <a:lstStyle/>
        <a:p>
          <a:endParaRPr lang="de-DE"/>
        </a:p>
      </dgm:t>
    </dgm:pt>
    <dgm:pt modelId="{362B0F4B-125B-46F2-A92D-D26C826EF53E}" type="sibTrans" cxnId="{15D1BCCC-7E9E-4477-A6FE-F0D0869E045E}">
      <dgm:prSet/>
      <dgm:spPr/>
      <dgm:t>
        <a:bodyPr/>
        <a:lstStyle/>
        <a:p>
          <a:endParaRPr lang="de-DE"/>
        </a:p>
      </dgm:t>
    </dgm:pt>
    <dgm:pt modelId="{6ADE64E6-AB88-4952-82E4-7E2D28837A82}">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Teilnahme an einzelnen, für ein Schulhalbjahr festgelegten Tagen möglich </a:t>
          </a:r>
        </a:p>
      </dgm:t>
    </dgm:pt>
    <dgm:pt modelId="{3AE50ACF-F84D-41A2-BF45-78EBD85E34B1}" type="parTrans" cxnId="{869CE919-3AC6-44A9-9C68-20C0C5726EF2}">
      <dgm:prSet/>
      <dgm:spPr/>
      <dgm:t>
        <a:bodyPr/>
        <a:lstStyle/>
        <a:p>
          <a:endParaRPr lang="de-DE"/>
        </a:p>
      </dgm:t>
    </dgm:pt>
    <dgm:pt modelId="{149B4261-A516-42D2-878C-39E92ED7EF92}" type="sibTrans" cxnId="{869CE919-3AC6-44A9-9C68-20C0C5726EF2}">
      <dgm:prSet/>
      <dgm:spPr/>
      <dgm:t>
        <a:bodyPr/>
        <a:lstStyle/>
        <a:p>
          <a:endParaRPr lang="de-DE"/>
        </a:p>
      </dgm:t>
    </dgm:pt>
    <dgm:pt modelId="{6751A9C1-9FCA-4AB7-AC8F-1158BDEC01D7}">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Teilnahme an einzelnen, für ein Schulhalbjahr festgelegten Tagen möglich</a:t>
          </a:r>
        </a:p>
      </dgm:t>
    </dgm:pt>
    <dgm:pt modelId="{10AEDD7E-429D-4E14-8AB7-202E274D1BAF}" type="parTrans" cxnId="{CF7134CF-044D-415C-92B2-D7C41110495B}">
      <dgm:prSet/>
      <dgm:spPr/>
      <dgm:t>
        <a:bodyPr/>
        <a:lstStyle/>
        <a:p>
          <a:endParaRPr lang="de-DE"/>
        </a:p>
      </dgm:t>
    </dgm:pt>
    <dgm:pt modelId="{256B7331-A071-4817-9818-A0BDCFBFE322}" type="sibTrans" cxnId="{CF7134CF-044D-415C-92B2-D7C41110495B}">
      <dgm:prSet/>
      <dgm:spPr/>
      <dgm:t>
        <a:bodyPr/>
        <a:lstStyle/>
        <a:p>
          <a:endParaRPr lang="de-DE"/>
        </a:p>
      </dgm:t>
    </dgm:pt>
    <dgm:pt modelId="{6BD409B5-B86D-4744-AD2C-F9DA29F62772}">
      <dgm:prSet phldrT="[Tex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Ferienbetreuung inklusive</a:t>
          </a:r>
        </a:p>
      </dgm:t>
    </dgm:pt>
    <dgm:pt modelId="{D5B74AC9-2B02-459B-91A8-57DDC0A3C490}" type="parTrans" cxnId="{0BDBF6CD-745A-4957-AADD-0F4D08DBADE8}">
      <dgm:prSet/>
      <dgm:spPr/>
      <dgm:t>
        <a:bodyPr/>
        <a:lstStyle/>
        <a:p>
          <a:endParaRPr lang="de-DE"/>
        </a:p>
      </dgm:t>
    </dgm:pt>
    <dgm:pt modelId="{82363F41-FC10-4ADE-92D2-2762E01B594E}" type="sibTrans" cxnId="{0BDBF6CD-745A-4957-AADD-0F4D08DBADE8}">
      <dgm:prSet/>
      <dgm:spPr/>
      <dgm:t>
        <a:bodyPr/>
        <a:lstStyle/>
        <a:p>
          <a:endParaRPr lang="de-DE"/>
        </a:p>
      </dgm:t>
    </dgm:pt>
    <dgm:pt modelId="{FAC8320F-F3BE-45FA-BB2E-E1A0FC4B44D4}">
      <dgm:prSe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Ferienbetreuung inklusive</a:t>
          </a:r>
        </a:p>
      </dgm:t>
    </dgm:pt>
    <dgm:pt modelId="{727AC89D-6496-42A3-91FD-EF9D9BF0719E}" type="parTrans" cxnId="{A71D19E2-88F9-4E3F-91C5-A8B01D883ED2}">
      <dgm:prSet/>
      <dgm:spPr/>
      <dgm:t>
        <a:bodyPr/>
        <a:lstStyle/>
        <a:p>
          <a:endParaRPr lang="de-DE"/>
        </a:p>
      </dgm:t>
    </dgm:pt>
    <dgm:pt modelId="{6E5E7A02-1EC2-4108-9802-79A08C877351}" type="sibTrans" cxnId="{A71D19E2-88F9-4E3F-91C5-A8B01D883ED2}">
      <dgm:prSet/>
      <dgm:spPr/>
      <dgm:t>
        <a:bodyPr/>
        <a:lstStyle/>
        <a:p>
          <a:endParaRPr lang="de-DE"/>
        </a:p>
      </dgm:t>
    </dgm:pt>
    <dgm:pt modelId="{7A51F284-AEAC-45E6-97FE-988194B829DF}">
      <dgm:prSet phldrT="[Text]" custT="1"/>
      <dgm:spPr/>
      <dgm: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7:30 Uhr – </a:t>
          </a:r>
          <a:r>
            <a:rPr lang="de-DE" sz="1600" b="1" kern="1200" dirty="0">
              <a:latin typeface="Calibri"/>
              <a:ea typeface="+mn-ea"/>
              <a:cs typeface="+mn-cs"/>
            </a:rPr>
            <a:t>15:00</a:t>
          </a:r>
          <a:r>
            <a:rPr lang="de-DE" sz="1600" kern="1200" dirty="0">
              <a:latin typeface="Calibri"/>
              <a:ea typeface="+mn-ea"/>
              <a:cs typeface="+mn-cs"/>
            </a:rPr>
            <a:t> Uhr</a:t>
          </a:r>
        </a:p>
      </dgm:t>
    </dgm:pt>
    <dgm:pt modelId="{7070B2F5-F816-4127-90F3-5C9CCA9E8BD4}" type="parTrans" cxnId="{BB3E8E25-D03F-4034-B22E-2095FA7F8066}">
      <dgm:prSet/>
      <dgm:spPr/>
      <dgm:t>
        <a:bodyPr/>
        <a:lstStyle/>
        <a:p>
          <a:endParaRPr lang="de-DE"/>
        </a:p>
      </dgm:t>
    </dgm:pt>
    <dgm:pt modelId="{DFA99C46-6149-4B1E-87B0-609DBC8AEA19}" type="sibTrans" cxnId="{BB3E8E25-D03F-4034-B22E-2095FA7F8066}">
      <dgm:prSet/>
      <dgm:spPr/>
      <dgm:t>
        <a:bodyPr/>
        <a:lstStyle/>
        <a:p>
          <a:endParaRPr lang="de-DE"/>
        </a:p>
      </dgm:t>
    </dgm:pt>
    <dgm:pt modelId="{02BC2944-C0E6-4693-B420-761EFE3E8E91}" type="pres">
      <dgm:prSet presAssocID="{F2ABA6D5-A3EA-4607-8C68-EEF935215D65}" presName="Name0" presStyleCnt="0">
        <dgm:presLayoutVars>
          <dgm:dir/>
          <dgm:animLvl val="lvl"/>
          <dgm:resizeHandles val="exact"/>
        </dgm:presLayoutVars>
      </dgm:prSet>
      <dgm:spPr/>
    </dgm:pt>
    <dgm:pt modelId="{43240CDA-F12F-4378-9365-8E157C32A897}" type="pres">
      <dgm:prSet presAssocID="{93633B45-CD61-4C48-85BF-9BBCEED9A6D5}" presName="composite" presStyleCnt="0"/>
      <dgm:spPr/>
    </dgm:pt>
    <dgm:pt modelId="{DB38DFE7-5EA9-40B5-92C4-67250061B8EA}" type="pres">
      <dgm:prSet presAssocID="{93633B45-CD61-4C48-85BF-9BBCEED9A6D5}" presName="parTx" presStyleLbl="alignNode1" presStyleIdx="0" presStyleCnt="2" custLinFactNeighborX="7000" custLinFactNeighborY="-571">
        <dgm:presLayoutVars>
          <dgm:chMax val="0"/>
          <dgm:chPref val="0"/>
          <dgm:bulletEnabled val="1"/>
        </dgm:presLayoutVars>
      </dgm:prSet>
      <dgm:spPr/>
    </dgm:pt>
    <dgm:pt modelId="{93CD4426-AB2F-4015-A2D7-9131ADB90016}" type="pres">
      <dgm:prSet presAssocID="{93633B45-CD61-4C48-85BF-9BBCEED9A6D5}" presName="desTx" presStyleLbl="alignAccFollowNode1" presStyleIdx="0" presStyleCnt="2" custScaleY="100000" custLinFactNeighborX="7000" custLinFactNeighborY="499">
        <dgm:presLayoutVars>
          <dgm:bulletEnabled val="1"/>
        </dgm:presLayoutVars>
      </dgm:prSet>
      <dgm:spPr/>
    </dgm:pt>
    <dgm:pt modelId="{2433AA5D-DCB2-4FF8-A5F3-8F1481FEDDB5}" type="pres">
      <dgm:prSet presAssocID="{8406D55B-A104-4DFD-9C75-26E37BB2AB40}" presName="space" presStyleCnt="0"/>
      <dgm:spPr/>
    </dgm:pt>
    <dgm:pt modelId="{B134F219-6E5C-478A-9A21-2CA573C8F425}" type="pres">
      <dgm:prSet presAssocID="{55F1CBD3-7EB2-4C39-B96F-D60926E1685B}" presName="composite" presStyleCnt="0"/>
      <dgm:spPr/>
    </dgm:pt>
    <dgm:pt modelId="{2E9E0049-7626-4ED7-AF62-7E681DDBAB4C}" type="pres">
      <dgm:prSet presAssocID="{55F1CBD3-7EB2-4C39-B96F-D60926E1685B}" presName="parTx" presStyleLbl="alignNode1" presStyleIdx="1" presStyleCnt="2" custLinFactNeighborX="-2701" custLinFactNeighborY="-571">
        <dgm:presLayoutVars>
          <dgm:chMax val="0"/>
          <dgm:chPref val="0"/>
          <dgm:bulletEnabled val="1"/>
        </dgm:presLayoutVars>
      </dgm:prSet>
      <dgm:spPr/>
    </dgm:pt>
    <dgm:pt modelId="{87391245-D040-44C9-ACCF-6B1958328E7F}" type="pres">
      <dgm:prSet presAssocID="{55F1CBD3-7EB2-4C39-B96F-D60926E1685B}" presName="desTx" presStyleLbl="alignAccFollowNode1" presStyleIdx="1" presStyleCnt="2" custScaleY="100000" custLinFactNeighborX="-2700" custLinFactNeighborY="403">
        <dgm:presLayoutVars>
          <dgm:bulletEnabled val="1"/>
        </dgm:presLayoutVars>
      </dgm:prSet>
      <dgm:spPr/>
    </dgm:pt>
  </dgm:ptLst>
  <dgm:cxnLst>
    <dgm:cxn modelId="{869CE919-3AC6-44A9-9C68-20C0C5726EF2}" srcId="{93633B45-CD61-4C48-85BF-9BBCEED9A6D5}" destId="{6ADE64E6-AB88-4952-82E4-7E2D28837A82}" srcOrd="2" destOrd="0" parTransId="{3AE50ACF-F84D-41A2-BF45-78EBD85E34B1}" sibTransId="{149B4261-A516-42D2-878C-39E92ED7EF92}"/>
    <dgm:cxn modelId="{88BA391D-DD76-4837-B073-970393CA2C33}" type="presOf" srcId="{6ADE64E6-AB88-4952-82E4-7E2D28837A82}" destId="{93CD4426-AB2F-4015-A2D7-9131ADB90016}" srcOrd="0" destOrd="2" presId="urn:microsoft.com/office/officeart/2005/8/layout/hList1"/>
    <dgm:cxn modelId="{EDAF6820-EE63-44E7-ADB5-E4A930E8E4C0}" srcId="{F3B705F3-9B1A-4CE0-8E79-7738CA588DA6}" destId="{B08CE1EA-B8A6-48C8-911A-3BCF1A300ABB}" srcOrd="0" destOrd="0" parTransId="{0E13067A-9665-422A-85CB-009E2326A522}" sibTransId="{CF68E3EB-E25C-4BD7-AC65-79C0A8DEE121}"/>
    <dgm:cxn modelId="{E9A5E020-E8AD-4740-B473-C66C070A546A}" type="presOf" srcId="{E5139213-14DC-41F7-ABA8-5867E50AF82B}" destId="{93CD4426-AB2F-4015-A2D7-9131ADB90016}" srcOrd="0" destOrd="4" presId="urn:microsoft.com/office/officeart/2005/8/layout/hList1"/>
    <dgm:cxn modelId="{BB3E8E25-D03F-4034-B22E-2095FA7F8066}" srcId="{93633B45-CD61-4C48-85BF-9BBCEED9A6D5}" destId="{7A51F284-AEAC-45E6-97FE-988194B829DF}" srcOrd="1" destOrd="0" parTransId="{7070B2F5-F816-4127-90F3-5C9CCA9E8BD4}" sibTransId="{DFA99C46-6149-4B1E-87B0-609DBC8AEA19}"/>
    <dgm:cxn modelId="{92BBE42D-777E-4FCD-9217-35AA6097F39B}" type="presOf" srcId="{7A51F284-AEAC-45E6-97FE-988194B829DF}" destId="{93CD4426-AB2F-4015-A2D7-9131ADB90016}" srcOrd="0" destOrd="1" presId="urn:microsoft.com/office/officeart/2005/8/layout/hList1"/>
    <dgm:cxn modelId="{2FAF912E-AE56-43DE-9624-9FF3DB34B67C}" type="presOf" srcId="{6BD409B5-B86D-4744-AD2C-F9DA29F62772}" destId="{93CD4426-AB2F-4015-A2D7-9131ADB90016}" srcOrd="0" destOrd="5" presId="urn:microsoft.com/office/officeart/2005/8/layout/hList1"/>
    <dgm:cxn modelId="{EBE21F32-887E-4570-97B8-73BA94062D18}" type="presOf" srcId="{93633B45-CD61-4C48-85BF-9BBCEED9A6D5}" destId="{DB38DFE7-5EA9-40B5-92C4-67250061B8EA}" srcOrd="0" destOrd="0" presId="urn:microsoft.com/office/officeart/2005/8/layout/hList1"/>
    <dgm:cxn modelId="{6384EC34-4A54-4015-B88C-470FEEB52070}" srcId="{55F1CBD3-7EB2-4C39-B96F-D60926E1685B}" destId="{AFDEB862-6B7E-4A8F-B340-A8517E048BCD}" srcOrd="1" destOrd="0" parTransId="{B4DF538F-2280-4B7A-8323-B2B6200B9532}" sibTransId="{7EFC606B-CF19-4FEA-BD4F-48C4DBBA14A7}"/>
    <dgm:cxn modelId="{BE5B0A36-ED4D-40B3-A747-F4CC1734056A}" type="presOf" srcId="{AFDEB862-6B7E-4A8F-B340-A8517E048BCD}" destId="{87391245-D040-44C9-ACCF-6B1958328E7F}" srcOrd="0" destOrd="3" presId="urn:microsoft.com/office/officeart/2005/8/layout/hList1"/>
    <dgm:cxn modelId="{FF645344-531B-4765-BC72-33714BC0908A}" type="presOf" srcId="{B08CE1EA-B8A6-48C8-911A-3BCF1A300ABB}" destId="{87391245-D040-44C9-ACCF-6B1958328E7F}" srcOrd="0" destOrd="1" presId="urn:microsoft.com/office/officeart/2005/8/layout/hList1"/>
    <dgm:cxn modelId="{7B80AC4B-3C2F-4B3A-A220-7CD85C08CFE5}" type="presOf" srcId="{8F29D681-72DA-415C-A0F6-5B5DD0957E8E}" destId="{93CD4426-AB2F-4015-A2D7-9131ADB90016}" srcOrd="0" destOrd="3" presId="urn:microsoft.com/office/officeart/2005/8/layout/hList1"/>
    <dgm:cxn modelId="{1D22B459-87FE-494E-A012-786380C67C5C}" type="presOf" srcId="{6751A9C1-9FCA-4AB7-AC8F-1158BDEC01D7}" destId="{87391245-D040-44C9-ACCF-6B1958328E7F}" srcOrd="0" destOrd="2" presId="urn:microsoft.com/office/officeart/2005/8/layout/hList1"/>
    <dgm:cxn modelId="{CE604289-8E8B-440C-BD29-57CEB351512D}" srcId="{93633B45-CD61-4C48-85BF-9BBCEED9A6D5}" destId="{E5139213-14DC-41F7-ABA8-5867E50AF82B}" srcOrd="4" destOrd="0" parTransId="{6B094D28-896F-4319-A989-294560FFE664}" sibTransId="{F1991F5C-D1DE-4832-AB18-301A8B09BAD0}"/>
    <dgm:cxn modelId="{2DE4838E-A439-43FC-91D5-F666343E120C}" srcId="{93633B45-CD61-4C48-85BF-9BBCEED9A6D5}" destId="{8F29D681-72DA-415C-A0F6-5B5DD0957E8E}" srcOrd="3" destOrd="0" parTransId="{940DFAED-08DE-49DA-85CB-C2633E7A8195}" sibTransId="{662ABE66-E98E-40AC-A701-4F188B84EDB2}"/>
    <dgm:cxn modelId="{3406569F-2DD2-497E-92FC-83D8FE79B774}" type="presOf" srcId="{B7CCD5D1-48DA-42C0-9E03-736DF280E35B}" destId="{87391245-D040-44C9-ACCF-6B1958328E7F}" srcOrd="0" destOrd="4" presId="urn:microsoft.com/office/officeart/2005/8/layout/hList1"/>
    <dgm:cxn modelId="{A343F2A6-5258-4085-B04B-D6D94C071904}" type="presOf" srcId="{F3B705F3-9B1A-4CE0-8E79-7738CA588DA6}" destId="{87391245-D040-44C9-ACCF-6B1958328E7F}" srcOrd="0" destOrd="0" presId="urn:microsoft.com/office/officeart/2005/8/layout/hList1"/>
    <dgm:cxn modelId="{5A5DE0A8-F7D3-4DC9-BAB0-413DBA30B85A}" srcId="{93633B45-CD61-4C48-85BF-9BBCEED9A6D5}" destId="{FEFE6608-7B10-4C23-A952-E06957E2C858}" srcOrd="0" destOrd="0" parTransId="{912918DB-02F7-4211-B1CC-051D2E625C96}" sibTransId="{7760CCE3-345A-40E6-B083-38B482F824AC}"/>
    <dgm:cxn modelId="{F45AB2A9-6857-4B8C-83BD-54B0F0722FAF}" srcId="{F2ABA6D5-A3EA-4607-8C68-EEF935215D65}" destId="{93633B45-CD61-4C48-85BF-9BBCEED9A6D5}" srcOrd="0" destOrd="0" parTransId="{2DB82BC2-47AB-4E0D-840C-C08E46CE788B}" sibTransId="{8406D55B-A104-4DFD-9C75-26E37BB2AB40}"/>
    <dgm:cxn modelId="{3077B9B5-4D88-40ED-80BA-495570A089C2}" type="presOf" srcId="{FAC8320F-F3BE-45FA-BB2E-E1A0FC4B44D4}" destId="{87391245-D040-44C9-ACCF-6B1958328E7F}" srcOrd="0" destOrd="5" presId="urn:microsoft.com/office/officeart/2005/8/layout/hList1"/>
    <dgm:cxn modelId="{15D1BCCC-7E9E-4477-A6FE-F0D0869E045E}" srcId="{55F1CBD3-7EB2-4C39-B96F-D60926E1685B}" destId="{B7CCD5D1-48DA-42C0-9E03-736DF280E35B}" srcOrd="2" destOrd="0" parTransId="{78AA0899-1236-4CA0-8AD0-613A830DE98E}" sibTransId="{362B0F4B-125B-46F2-A92D-D26C826EF53E}"/>
    <dgm:cxn modelId="{0BDBF6CD-745A-4957-AADD-0F4D08DBADE8}" srcId="{93633B45-CD61-4C48-85BF-9BBCEED9A6D5}" destId="{6BD409B5-B86D-4744-AD2C-F9DA29F62772}" srcOrd="5" destOrd="0" parTransId="{D5B74AC9-2B02-459B-91A8-57DDC0A3C490}" sibTransId="{82363F41-FC10-4ADE-92D2-2762E01B594E}"/>
    <dgm:cxn modelId="{CF7134CF-044D-415C-92B2-D7C41110495B}" srcId="{F3B705F3-9B1A-4CE0-8E79-7738CA588DA6}" destId="{6751A9C1-9FCA-4AB7-AC8F-1158BDEC01D7}" srcOrd="1" destOrd="0" parTransId="{10AEDD7E-429D-4E14-8AB7-202E274D1BAF}" sibTransId="{256B7331-A071-4817-9818-A0BDCFBFE322}"/>
    <dgm:cxn modelId="{3CC24BD6-A4F3-412D-B0DB-144964D2E4C2}" type="presOf" srcId="{FEFE6608-7B10-4C23-A952-E06957E2C858}" destId="{93CD4426-AB2F-4015-A2D7-9131ADB90016}" srcOrd="0" destOrd="0" presId="urn:microsoft.com/office/officeart/2005/8/layout/hList1"/>
    <dgm:cxn modelId="{9B206BDA-CACE-4801-9DFF-07F1095A2453}" type="presOf" srcId="{F2ABA6D5-A3EA-4607-8C68-EEF935215D65}" destId="{02BC2944-C0E6-4693-B420-761EFE3E8E91}" srcOrd="0" destOrd="0" presId="urn:microsoft.com/office/officeart/2005/8/layout/hList1"/>
    <dgm:cxn modelId="{2CF748DC-9B01-4BC5-9732-555C33712121}" srcId="{F2ABA6D5-A3EA-4607-8C68-EEF935215D65}" destId="{55F1CBD3-7EB2-4C39-B96F-D60926E1685B}" srcOrd="1" destOrd="0" parTransId="{1DFEE21B-FA82-4F17-AAC0-DFEE02A85EC4}" sibTransId="{B405DEDF-6884-49E6-992F-B0A2E20BDAD4}"/>
    <dgm:cxn modelId="{A71D19E2-88F9-4E3F-91C5-A8B01D883ED2}" srcId="{55F1CBD3-7EB2-4C39-B96F-D60926E1685B}" destId="{FAC8320F-F3BE-45FA-BB2E-E1A0FC4B44D4}" srcOrd="3" destOrd="0" parTransId="{727AC89D-6496-42A3-91FD-EF9D9BF0719E}" sibTransId="{6E5E7A02-1EC2-4108-9802-79A08C877351}"/>
    <dgm:cxn modelId="{0863A5F6-45C0-4B75-8936-AE52401E5990}" srcId="{55F1CBD3-7EB2-4C39-B96F-D60926E1685B}" destId="{F3B705F3-9B1A-4CE0-8E79-7738CA588DA6}" srcOrd="0" destOrd="0" parTransId="{99312F06-F464-43B2-8637-66596E15A9ED}" sibTransId="{A6789EDD-D83B-413E-AA4E-A7C92FFA5D98}"/>
    <dgm:cxn modelId="{E019ECF9-9B0C-4B57-AB5D-34E1AA071BD9}" type="presOf" srcId="{55F1CBD3-7EB2-4C39-B96F-D60926E1685B}" destId="{2E9E0049-7626-4ED7-AF62-7E681DDBAB4C}" srcOrd="0" destOrd="0" presId="urn:microsoft.com/office/officeart/2005/8/layout/hList1"/>
    <dgm:cxn modelId="{79CEE101-05CE-4A59-B216-8EF1337934B9}" type="presParOf" srcId="{02BC2944-C0E6-4693-B420-761EFE3E8E91}" destId="{43240CDA-F12F-4378-9365-8E157C32A897}" srcOrd="0" destOrd="0" presId="urn:microsoft.com/office/officeart/2005/8/layout/hList1"/>
    <dgm:cxn modelId="{92E853FC-41EC-4578-8507-5E909F761772}" type="presParOf" srcId="{43240CDA-F12F-4378-9365-8E157C32A897}" destId="{DB38DFE7-5EA9-40B5-92C4-67250061B8EA}" srcOrd="0" destOrd="0" presId="urn:microsoft.com/office/officeart/2005/8/layout/hList1"/>
    <dgm:cxn modelId="{515F9F3D-E458-438E-A35D-07D4F26A85A7}" type="presParOf" srcId="{43240CDA-F12F-4378-9365-8E157C32A897}" destId="{93CD4426-AB2F-4015-A2D7-9131ADB90016}" srcOrd="1" destOrd="0" presId="urn:microsoft.com/office/officeart/2005/8/layout/hList1"/>
    <dgm:cxn modelId="{B6CA0453-5956-40C8-9AAE-6DA17CD34199}" type="presParOf" srcId="{02BC2944-C0E6-4693-B420-761EFE3E8E91}" destId="{2433AA5D-DCB2-4FF8-A5F3-8F1481FEDDB5}" srcOrd="1" destOrd="0" presId="urn:microsoft.com/office/officeart/2005/8/layout/hList1"/>
    <dgm:cxn modelId="{85981AA1-4A14-41E7-A81C-6C3E5D607D99}" type="presParOf" srcId="{02BC2944-C0E6-4693-B420-761EFE3E8E91}" destId="{B134F219-6E5C-478A-9A21-2CA573C8F425}" srcOrd="2" destOrd="0" presId="urn:microsoft.com/office/officeart/2005/8/layout/hList1"/>
    <dgm:cxn modelId="{0B7BB101-AD14-4DB1-8E21-01FA2AC9E16A}" type="presParOf" srcId="{B134F219-6E5C-478A-9A21-2CA573C8F425}" destId="{2E9E0049-7626-4ED7-AF62-7E681DDBAB4C}" srcOrd="0" destOrd="0" presId="urn:microsoft.com/office/officeart/2005/8/layout/hList1"/>
    <dgm:cxn modelId="{C067C76E-298A-4214-82AF-97E22BCE9708}" type="presParOf" srcId="{B134F219-6E5C-478A-9A21-2CA573C8F425}" destId="{87391245-D040-44C9-ACCF-6B1958328E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DFE7-5EA9-40B5-92C4-67250061B8EA}">
      <dsp:nvSpPr>
        <dsp:cNvPr id="0" name=""/>
        <dsp:cNvSpPr/>
      </dsp:nvSpPr>
      <dsp:spPr>
        <a:xfrm>
          <a:off x="275528" y="16550"/>
          <a:ext cx="3935534"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t>Modul 1</a:t>
          </a:r>
        </a:p>
      </dsp:txBody>
      <dsp:txXfrm>
        <a:off x="275528" y="16550"/>
        <a:ext cx="3935534" cy="691200"/>
      </dsp:txXfrm>
    </dsp:sp>
    <dsp:sp modelId="{93CD4426-AB2F-4015-A2D7-9131ADB90016}">
      <dsp:nvSpPr>
        <dsp:cNvPr id="0" name=""/>
        <dsp:cNvSpPr/>
      </dsp:nvSpPr>
      <dsp:spPr>
        <a:xfrm>
          <a:off x="275528" y="721559"/>
          <a:ext cx="3935534" cy="1976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Montag – Freitag</a:t>
          </a: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7:30 Uhr – </a:t>
          </a:r>
          <a:r>
            <a:rPr lang="de-DE" sz="1600" b="1" kern="1200" dirty="0">
              <a:latin typeface="Calibri"/>
              <a:ea typeface="+mn-ea"/>
              <a:cs typeface="+mn-cs"/>
            </a:rPr>
            <a:t>15:00</a:t>
          </a:r>
          <a:r>
            <a:rPr lang="de-DE" sz="1600" kern="1200" dirty="0">
              <a:latin typeface="Calibri"/>
              <a:ea typeface="+mn-ea"/>
              <a:cs typeface="+mn-cs"/>
            </a:rPr>
            <a:t> Uhr</a:t>
          </a: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Teilnahme an einzelnen, für ein Schulhalbjahr festgelegten Tagen möglich </a:t>
          </a: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Für alle Jahrgangsstufen</a:t>
          </a:r>
        </a:p>
        <a:p>
          <a:pPr marL="57150" lvl="1" indent="0" algn="l" defTabSz="222250">
            <a:lnSpc>
              <a:spcPct val="90000"/>
            </a:lnSpc>
            <a:spcBef>
              <a:spcPct val="0"/>
            </a:spcBef>
            <a:spcAft>
              <a:spcPct val="15000"/>
            </a:spcAft>
            <a:buFont typeface="Wingdings" panose="05000000000000000000" pitchFamily="2" charset="2"/>
            <a:buChar char="§"/>
          </a:pPr>
          <a:r>
            <a:rPr lang="de-DE" sz="1600" b="1" kern="1200" dirty="0">
              <a:latin typeface="Calibri"/>
              <a:ea typeface="+mn-ea"/>
              <a:cs typeface="+mn-cs"/>
            </a:rPr>
            <a:t> 50,- € </a:t>
          </a:r>
          <a:r>
            <a:rPr lang="de-DE" sz="1600" b="0" kern="1200" dirty="0">
              <a:latin typeface="Calibri"/>
              <a:ea typeface="+mn-ea"/>
              <a:cs typeface="+mn-cs"/>
            </a:rPr>
            <a:t>(</a:t>
          </a:r>
          <a:r>
            <a:rPr lang="de-DE" sz="1600" kern="1200" dirty="0">
              <a:latin typeface="Frutiger 45"/>
            </a:rPr>
            <a:t>zzgl. Mittagessen)</a:t>
          </a:r>
          <a:endParaRPr lang="de-DE" sz="1600" b="1" kern="1200" dirty="0">
            <a:latin typeface="Calibri"/>
            <a:ea typeface="+mn-ea"/>
            <a:cs typeface="+mn-cs"/>
          </a:endParaRP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Ferienbetreuung inklusive</a:t>
          </a:r>
        </a:p>
      </dsp:txBody>
      <dsp:txXfrm>
        <a:off x="275528" y="721559"/>
        <a:ext cx="3935534" cy="1976400"/>
      </dsp:txXfrm>
    </dsp:sp>
    <dsp:sp modelId="{2E9E0049-7626-4ED7-AF62-7E681DDBAB4C}">
      <dsp:nvSpPr>
        <dsp:cNvPr id="0" name=""/>
        <dsp:cNvSpPr/>
      </dsp:nvSpPr>
      <dsp:spPr>
        <a:xfrm>
          <a:off x="4380252" y="16550"/>
          <a:ext cx="3935534"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t>Modul 2</a:t>
          </a:r>
        </a:p>
      </dsp:txBody>
      <dsp:txXfrm>
        <a:off x="4380252" y="16550"/>
        <a:ext cx="3935534" cy="691200"/>
      </dsp:txXfrm>
    </dsp:sp>
    <dsp:sp modelId="{87391245-D040-44C9-ACCF-6B1958328E7F}">
      <dsp:nvSpPr>
        <dsp:cNvPr id="0" name=""/>
        <dsp:cNvSpPr/>
      </dsp:nvSpPr>
      <dsp:spPr>
        <a:xfrm>
          <a:off x="4380291" y="719661"/>
          <a:ext cx="3935534" cy="1976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57150" lvl="1" indent="0" algn="l" defTabSz="222250">
            <a:lnSpc>
              <a:spcPct val="90000"/>
            </a:lnSpc>
            <a:spcBef>
              <a:spcPct val="0"/>
            </a:spcBef>
            <a:spcAft>
              <a:spcPct val="15000"/>
            </a:spcAft>
            <a:buFont typeface="Wingdings" panose="05000000000000000000" pitchFamily="2" charset="2"/>
            <a:buChar char="§"/>
          </a:pPr>
          <a:r>
            <a:rPr lang="de-DE" sz="1600" dirty="0">
              <a:latin typeface="Calibri"/>
              <a:ea typeface="+mn-ea"/>
              <a:cs typeface="+mn-cs"/>
            </a:rPr>
            <a:t> Montag - Freitag</a:t>
          </a:r>
          <a:endParaRPr lang="de-DE" sz="1600" kern="1200" dirty="0">
            <a:latin typeface="Calibri"/>
            <a:ea typeface="+mn-ea"/>
            <a:cs typeface="+mn-cs"/>
          </a:endParaRP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7:30 Uhr -  </a:t>
          </a:r>
          <a:r>
            <a:rPr lang="de-DE" sz="1600" b="1" kern="1200" dirty="0">
              <a:latin typeface="Calibri"/>
              <a:ea typeface="+mn-ea"/>
              <a:cs typeface="+mn-cs"/>
            </a:rPr>
            <a:t>17:00</a:t>
          </a:r>
          <a:r>
            <a:rPr lang="de-DE" sz="1600" kern="1200" dirty="0">
              <a:latin typeface="Calibri"/>
              <a:ea typeface="+mn-ea"/>
              <a:cs typeface="+mn-cs"/>
            </a:rPr>
            <a:t> Uhr</a:t>
          </a: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Teilnahme an einzelnen, für ein Schulhalbjahr festgelegten Tagen möglich</a:t>
          </a: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Für alle Jahrgangsstufen</a:t>
          </a:r>
        </a:p>
        <a:p>
          <a:pPr marL="57150" lvl="1" indent="0" algn="l" defTabSz="222250">
            <a:lnSpc>
              <a:spcPct val="90000"/>
            </a:lnSpc>
            <a:spcBef>
              <a:spcPct val="0"/>
            </a:spcBef>
            <a:spcAft>
              <a:spcPct val="15000"/>
            </a:spcAft>
            <a:buFont typeface="Wingdings" panose="05000000000000000000" pitchFamily="2" charset="2"/>
            <a:buChar char="§"/>
          </a:pPr>
          <a:r>
            <a:rPr lang="de-DE" sz="1600" b="1" kern="1200" dirty="0">
              <a:latin typeface="Calibri"/>
              <a:ea typeface="+mn-ea"/>
              <a:cs typeface="+mn-cs"/>
            </a:rPr>
            <a:t> 80,- € </a:t>
          </a:r>
          <a:r>
            <a:rPr lang="de-DE" sz="1600" b="0" kern="1200" dirty="0">
              <a:latin typeface="Calibri"/>
              <a:ea typeface="+mn-ea"/>
              <a:cs typeface="+mn-cs"/>
            </a:rPr>
            <a:t>(</a:t>
          </a:r>
          <a:r>
            <a:rPr lang="de-DE" sz="1600" kern="1200" dirty="0">
              <a:latin typeface="Frutiger 45"/>
            </a:rPr>
            <a:t>zzgl. Mittagessen))</a:t>
          </a:r>
          <a:endParaRPr lang="de-DE" sz="1600" b="1" kern="1200" dirty="0">
            <a:latin typeface="Calibri"/>
            <a:ea typeface="+mn-ea"/>
            <a:cs typeface="+mn-cs"/>
          </a:endParaRPr>
        </a:p>
        <a:p>
          <a:pPr marL="57150" lvl="1" indent="0" algn="l" defTabSz="222250">
            <a:lnSpc>
              <a:spcPct val="90000"/>
            </a:lnSpc>
            <a:spcBef>
              <a:spcPct val="0"/>
            </a:spcBef>
            <a:spcAft>
              <a:spcPct val="15000"/>
            </a:spcAft>
            <a:buFont typeface="Wingdings" panose="05000000000000000000" pitchFamily="2" charset="2"/>
            <a:buChar char="§"/>
          </a:pPr>
          <a:r>
            <a:rPr lang="de-DE" sz="1600" kern="1200" dirty="0">
              <a:latin typeface="Calibri"/>
              <a:ea typeface="+mn-ea"/>
              <a:cs typeface="+mn-cs"/>
            </a:rPr>
            <a:t> Ferienbetreuung inklusive</a:t>
          </a:r>
        </a:p>
      </dsp:txBody>
      <dsp:txXfrm>
        <a:off x="4380291" y="719661"/>
        <a:ext cx="3935534" cy="1976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8832B-6F07-49EC-B29C-02EDC82C8E15}" type="datetimeFigureOut">
              <a:rPr lang="de-DE" smtClean="0"/>
              <a:pPr/>
              <a:t>27.06.2024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4C4FD-A6A7-4977-833E-9DE90F8F9F7D}" type="slidenum">
              <a:rPr lang="de-DE" smtClean="0"/>
              <a:pPr/>
              <a:t>‹Nr.›</a:t>
            </a:fld>
            <a:endParaRPr lang="de-DE"/>
          </a:p>
        </p:txBody>
      </p:sp>
    </p:spTree>
    <p:extLst>
      <p:ext uri="{BB962C8B-B14F-4D97-AF65-F5344CB8AC3E}">
        <p14:creationId xmlns:p14="http://schemas.microsoft.com/office/powerpoint/2010/main" val="270704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Module vorstellen (siehe Folie)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t>Entgelt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der Bemessung des Entgelts handelt es sich um eine Mischkalkulation für 12 Monate, d</a:t>
            </a:r>
            <a:r>
              <a:rPr lang="de-DE" sz="1800" dirty="0">
                <a:effectLst/>
                <a:latin typeface="Frutiger 45 Light" panose="02000503000000020004" pitchFamily="2" charset="0"/>
                <a:ea typeface="Calibri" panose="020F0502020204030204" pitchFamily="34" charset="0"/>
                <a:cs typeface="Arial" panose="020B0604020202020204" pitchFamily="34" charset="0"/>
              </a:rPr>
              <a:t>as bedeutet, dass die Zahlungen auch während der Schließzeiten der Schule (z.B. Ferien) und Fehlzeiten des Kindes entrichtet werden müssen. Das erklärt auch, warum die erste Zahlung bereits am </a:t>
            </a:r>
            <a:r>
              <a:rPr lang="de-DE" sz="1800" b="1" dirty="0">
                <a:effectLst/>
                <a:latin typeface="Frutiger 45 Light" panose="02000503000000020004" pitchFamily="2" charset="0"/>
                <a:ea typeface="Calibri" panose="020F0502020204030204" pitchFamily="34" charset="0"/>
                <a:cs typeface="Arial" panose="020B0604020202020204" pitchFamily="34" charset="0"/>
              </a:rPr>
              <a:t>01.08.2024</a:t>
            </a:r>
            <a:r>
              <a:rPr lang="de-DE" sz="1800" dirty="0">
                <a:effectLst/>
                <a:latin typeface="Frutiger 45 Light" panose="02000503000000020004" pitchFamily="2" charset="0"/>
                <a:ea typeface="Calibri" panose="020F0502020204030204" pitchFamily="34" charset="0"/>
                <a:cs typeface="Arial" panose="020B0604020202020204" pitchFamily="34" charset="0"/>
              </a:rPr>
              <a:t> fällig ist, auch wenn die Schule erst Ende August beginnt. Zudem ist in dem Preis ja auch die Ferienbetreuung enthalten, die ebenfalls schon im August stattfindet.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Frutiger 45 Light" panose="02000503000000020004"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dirty="0">
                <a:effectLst/>
                <a:latin typeface="Frutiger 45 Light" panose="02000503000000020004" pitchFamily="2" charset="0"/>
                <a:ea typeface="Calibri" panose="020F0502020204030204" pitchFamily="34" charset="0"/>
                <a:cs typeface="Arial" panose="020B0604020202020204" pitchFamily="34" charset="0"/>
              </a:rPr>
              <a:t>Modulwechsel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Frutiger 45 Light" panose="02000503000000020004" pitchFamily="2" charset="0"/>
                <a:ea typeface="Calibri" panose="020F0502020204030204" pitchFamily="34" charset="0"/>
                <a:cs typeface="Arial" panose="020B0604020202020204" pitchFamily="34" charset="0"/>
              </a:rPr>
              <a:t>Ein Wechsel des Moduls ist jeweils zum Schulhalbjahr möglich und muss zwei Monate im Voraus, somit spätestens bis zum 31.05. bzw. 30.11. für das folgende Schulhalbjahr über das Online-Formular angemeldet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Anzahl der Tage, an dem das Ganztagsangebot genutzt wird, ist grundsätzlich frei wählbar. </a:t>
            </a:r>
            <a:r>
              <a:rPr lang="de-DE" sz="1800" dirty="0">
                <a:effectLst/>
                <a:latin typeface="Frutiger 45 Light" panose="02000503000000020004" pitchFamily="2" charset="0"/>
                <a:ea typeface="Calibri" panose="020F0502020204030204" pitchFamily="34" charset="0"/>
                <a:cs typeface="Arial" panose="020B0604020202020204" pitchFamily="34" charset="0"/>
              </a:rPr>
              <a:t>Allerdings muss eine unterjährige Änderung der Tage der Teamleitung vor Ort schriftlich mitgeteilt werden, da dies sich ja auch darauf auswirkt, wie viele Kinder an einem Tag vor Ort sind, was wiederum dazu führt, dass ggf. mehr oder weniger Personal benötigt wird.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1" u="sng" dirty="0">
              <a:effectLst/>
              <a:latin typeface="Frutiger 45 Light" panose="02000503000000020004"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u="sng" dirty="0">
                <a:effectLst/>
                <a:latin typeface="Frutiger 45 Light" panose="02000503000000020004" pitchFamily="2" charset="0"/>
                <a:ea typeface="Calibri" panose="020F0502020204030204" pitchFamily="34" charset="0"/>
                <a:cs typeface="Arial" panose="020B0604020202020204" pitchFamily="34" charset="0"/>
              </a:rPr>
              <a:t>Kündigung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Frutiger 45 Light" panose="02000503000000020004" pitchFamily="2" charset="0"/>
                <a:ea typeface="Calibri" panose="020F0502020204030204" pitchFamily="34" charset="0"/>
                <a:cs typeface="Arial" panose="020B0604020202020204" pitchFamily="34" charset="0"/>
              </a:rPr>
              <a:t>Sie können die Betreuung im „Pakt für den Ganztag“ unter Einhaltung einer Kündigungsfrist von zwei Monaten jeweils zum Ende des Schulhalbjahres, somit zum 31.01. bzw. 31.07. schriftlich kündigen, andernfalls verlängert sich das Vertragsverhältnis automatisch um ein weiteres Schulhalbjahr. Beim Verlassen der Grundschule endet der Vertrag natürlich automatisch ohne dass es einer Kündigung bedarf. </a:t>
            </a: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Frutiger 45 Light" panose="02000503000000020004" pitchFamily="2" charset="0"/>
              <a:ea typeface="Calibri" panose="020F0502020204030204" pitchFamily="34" charset="0"/>
              <a:cs typeface="Arial" panose="020B0604020202020204" pitchFamily="34" charset="0"/>
            </a:endParaRPr>
          </a:p>
          <a:p>
            <a:endParaRPr lang="de-DE" sz="1800" b="0" i="0"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Frutiger 45 Light" panose="02000503000000020004"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12C4C4FD-A6A7-4977-833E-9DE90F8F9F7D}" type="slidenum">
              <a:rPr lang="de-DE" smtClean="0"/>
              <a:pPr/>
              <a:t>4</a:t>
            </a:fld>
            <a:endParaRPr lang="de-DE"/>
          </a:p>
        </p:txBody>
      </p:sp>
    </p:spTree>
    <p:extLst>
      <p:ext uri="{BB962C8B-B14F-4D97-AF65-F5344CB8AC3E}">
        <p14:creationId xmlns:p14="http://schemas.microsoft.com/office/powerpoint/2010/main" val="1455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Aft>
                <a:spcPts val="600"/>
              </a:spcAft>
              <a:buFont typeface="Wingdings" panose="05000000000000000000" pitchFamily="2" charset="2"/>
              <a:buNone/>
            </a:pPr>
            <a:r>
              <a:rPr lang="de-DE" sz="1200" b="1" u="sng" dirty="0"/>
              <a:t>Gründe für die festgelegten Zeiten:</a:t>
            </a:r>
          </a:p>
          <a:p>
            <a:pPr marL="171450" indent="-171450">
              <a:lnSpc>
                <a:spcPct val="100000"/>
              </a:lnSpc>
              <a:spcAft>
                <a:spcPts val="600"/>
              </a:spcAft>
              <a:buFont typeface="Wingdings" panose="05000000000000000000" pitchFamily="2" charset="2"/>
              <a:buChar char="§"/>
            </a:pPr>
            <a:r>
              <a:rPr lang="de-DE" sz="1200" dirty="0"/>
              <a:t>innerhalb der Angebote entstehen intensive Spielsituationen und Gruppenprozesse</a:t>
            </a:r>
          </a:p>
          <a:p>
            <a:pPr marL="171450" indent="-171450">
              <a:lnSpc>
                <a:spcPct val="100000"/>
              </a:lnSpc>
              <a:spcAft>
                <a:spcPts val="600"/>
              </a:spcAft>
              <a:buFont typeface="Wingdings" panose="05000000000000000000" pitchFamily="2" charset="2"/>
              <a:buChar char="§"/>
            </a:pPr>
            <a:r>
              <a:rPr lang="de-DE" sz="1200" dirty="0"/>
              <a:t>z.T. finden auch geschlossene pädagogische Angebote statt</a:t>
            </a:r>
          </a:p>
          <a:p>
            <a:endParaRPr lang="de-DE" dirty="0"/>
          </a:p>
        </p:txBody>
      </p:sp>
      <p:sp>
        <p:nvSpPr>
          <p:cNvPr id="4" name="Foliennummernplatzhalter 3"/>
          <p:cNvSpPr>
            <a:spLocks noGrp="1"/>
          </p:cNvSpPr>
          <p:nvPr>
            <p:ph type="sldNum" sz="quarter" idx="5"/>
          </p:nvPr>
        </p:nvSpPr>
        <p:spPr/>
        <p:txBody>
          <a:bodyPr/>
          <a:lstStyle/>
          <a:p>
            <a:fld id="{12C4C4FD-A6A7-4977-833E-9DE90F8F9F7D}" type="slidenum">
              <a:rPr lang="de-DE" smtClean="0"/>
              <a:pPr/>
              <a:t>5</a:t>
            </a:fld>
            <a:endParaRPr lang="de-DE"/>
          </a:p>
        </p:txBody>
      </p:sp>
    </p:spTree>
    <p:extLst>
      <p:ext uri="{BB962C8B-B14F-4D97-AF65-F5344CB8AC3E}">
        <p14:creationId xmlns:p14="http://schemas.microsoft.com/office/powerpoint/2010/main" val="366977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Anmeldung zum Ganztagsangebot erfolgt elektronisch über ein Online-Formular. Den Link dazu erhalten Sie,….</a:t>
            </a:r>
          </a:p>
          <a:p>
            <a:r>
              <a:rPr lang="de-DE" b="0" i="0" u="none" dirty="0">
                <a:solidFill>
                  <a:srgbClr val="FF0000"/>
                </a:solidFill>
                <a:highlight>
                  <a:srgbClr val="FFFF00"/>
                </a:highlight>
              </a:rPr>
              <a:t>Bitte beachten Sie, dass mit dem Absenden des Formulars und der Eingangsbestätigung noch kein Vertrag zustande kommt. Der Antrag wird erst noch von der GWAB geprüft. Im Anschluss daran erhalten Sie dann noch einmal eine gesonderte Vertragsbestätigung, mit der die Teilnahme Ihres Kindes am Ganztagsangebot verbindlich wird. </a:t>
            </a:r>
          </a:p>
          <a:p>
            <a:endParaRPr lang="de-DE" b="0" i="0" u="none" dirty="0">
              <a:solidFill>
                <a:srgbClr val="FF0000"/>
              </a:solidFill>
              <a:highlight>
                <a:srgbClr val="FFFF00"/>
              </a:highlight>
            </a:endParaRPr>
          </a:p>
          <a:p>
            <a:r>
              <a:rPr lang="de-DE" b="1" i="0" u="none" dirty="0">
                <a:solidFill>
                  <a:srgbClr val="FF0000"/>
                </a:solidFill>
                <a:highlight>
                  <a:srgbClr val="FFFF00"/>
                </a:highlight>
              </a:rPr>
              <a:t>siehe Folie</a:t>
            </a:r>
          </a:p>
          <a:p>
            <a:endParaRPr lang="de-DE" b="1" i="1" u="sng" dirty="0">
              <a:solidFill>
                <a:srgbClr val="FF0000"/>
              </a:solidFill>
              <a:highlight>
                <a:srgbClr val="FFFF00"/>
              </a:highlight>
            </a:endParaRPr>
          </a:p>
        </p:txBody>
      </p:sp>
      <p:sp>
        <p:nvSpPr>
          <p:cNvPr id="4" name="Foliennummernplatzhalter 3"/>
          <p:cNvSpPr>
            <a:spLocks noGrp="1"/>
          </p:cNvSpPr>
          <p:nvPr>
            <p:ph type="sldNum" sz="quarter" idx="5"/>
          </p:nvPr>
        </p:nvSpPr>
        <p:spPr/>
        <p:txBody>
          <a:bodyPr/>
          <a:lstStyle/>
          <a:p>
            <a:fld id="{12C4C4FD-A6A7-4977-833E-9DE90F8F9F7D}" type="slidenum">
              <a:rPr lang="de-DE" smtClean="0"/>
              <a:pPr/>
              <a:t>6</a:t>
            </a:fld>
            <a:endParaRPr lang="de-DE"/>
          </a:p>
        </p:txBody>
      </p:sp>
    </p:spTree>
    <p:extLst>
      <p:ext uri="{BB962C8B-B14F-4D97-AF65-F5344CB8AC3E}">
        <p14:creationId xmlns:p14="http://schemas.microsoft.com/office/powerpoint/2010/main" val="17725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t>Allgemein: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u="none" dirty="0"/>
              <a:t>Der Schulträger, d.h. in diesem Fall wir als LDK, sind gesetzlich dazu verpflichtet, </a:t>
            </a:r>
            <a:r>
              <a:rPr lang="de-DE" sz="1800" b="0" i="0" u="none" strike="noStrike" baseline="0" dirty="0">
                <a:solidFill>
                  <a:srgbClr val="000000"/>
                </a:solidFill>
                <a:latin typeface="Arial" panose="020B0604020202020204" pitchFamily="34" charset="0"/>
              </a:rPr>
              <a:t>sicherzustellen, dass Schülerinnen und Schülern sowie dem Personal der Schule an allen Unterrichtstagen mit Nachmittagsangebot ein warmes, ausgewogenes Mittagessen angeboten wird.</a:t>
            </a:r>
            <a:r>
              <a:rPr lang="de-DE" sz="1800" dirty="0">
                <a:latin typeface="Frutiger 45"/>
                <a:cs typeface="Arial" panose="020B0604020202020204" pitchFamily="34" charset="0"/>
              </a:rPr>
              <a:t> D.h. das warme Mittagessen ist fester Bestandteil des Bildungs- und Betreuungskonzeptes, d</a:t>
            </a:r>
            <a:r>
              <a:rPr lang="de-DE" sz="1800" b="0" i="0" u="none" strike="noStrike" baseline="0" dirty="0">
                <a:solidFill>
                  <a:srgbClr val="000000"/>
                </a:solidFill>
                <a:latin typeface="Arial" panose="020B0604020202020204" pitchFamily="34" charset="0"/>
              </a:rPr>
              <a:t>as heißt aber nicht, dass alle Kinder warm essen müssen. Sie müssen Ihr Kind also nicht verpflichtend zum Mittagessen anmelden, sondern können Ihrem Kind bspw. auch etwas zu Essen mit in die Schule geben. </a:t>
            </a:r>
            <a:endParaRPr lang="de-DE"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t>Caterer: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u="none" dirty="0"/>
              <a:t>Seit letzter Woche steht nun auch fest, welcher Caterer das Essen an die Schule liefert. Und zwar wird das ebenfalls die GWAB übernehmen. Vorher wurde das Essen ja von der ZAUG geliefert, allerdings wurde uns hier mitgeteilt, dass viele Eltern unzufrieden mit dem Essen waren, sodass wir uns dazu entschieden haben, den Vertrag mit der ZAUG zu kündigen und die Lieferung des Essens neu auszuschreiben. Und in diesem Rahmen wurde nun die GWAB mit der Lieferung des Essens beauftragt, was aus unserer Sicht eine gute Lösung darstellt, da die GWAB ja ohnehin Träger des Ganztagsangebots an der Schule ist. Und zudem muss man sagen, dass wir mit der GWAB auch an anderen Schulen (Wetzbachtalschule, </a:t>
            </a:r>
            <a:r>
              <a:rPr lang="de-DE" b="0" u="none" dirty="0" err="1"/>
              <a:t>Schelderwaldschule</a:t>
            </a:r>
            <a:r>
              <a:rPr lang="de-DE" b="0" u="none" dirty="0"/>
              <a:t>, Lahntalschule, </a:t>
            </a:r>
            <a:r>
              <a:rPr lang="de-DE" b="0" u="none" dirty="0" err="1"/>
              <a:t>Bew</a:t>
            </a:r>
            <a:r>
              <a:rPr lang="de-DE" b="0" u="none" dirty="0"/>
              <a:t>. + Kaufm. Schulen Dillenburg, Werner-von-Siemens Schule Wetzlar) bisher sehr gute Erfahrungen gemacht haben und die Schulen alle super zufrieden mit dem Essen sind.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t>Menü &amp; Essenspreis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u="none" dirty="0"/>
              <a:t>Sie bzw. Ihre Kinder können immer zwischen zwei Menüs wählen, wobei immer mind. 1 vegetarisches Menü dabei sein wird. Der Essenspreis beläuft sich auf 4,50€, wobei der Preis für das Mittagessen voraussichtlich ab dem Schuljahr 2024/25 auf 4,00€ gedeckelt wird. Allerdings steht zum jetzigen Zeitpunkt noch nicht fest, ob die Deckelung schon mit Beginn des neuen Schuljahres oder erst zu einem späteren Zeitpunkt in Kraft treten wird. </a:t>
            </a:r>
            <a:r>
              <a:rPr lang="de-DE" dirty="0"/>
              <a:t>Derzeit befindet sich der LDK nämlich noch in der vorläufigen Haushaltsführung, weshalb der Kreisausschuss die Mittel, die für die Subventionierung des Mittagessens vorgesehen sind, erst freigeben muss.  Eine Entscheidung darüber wird am 19.06 getroffen. Sollte der KA nicht zustimmen, wird die Deckelung erst greifen, wenn der Haushalt genehmigt wurde, d.h. die Anpassung des Essenspreises würde dann im Laufe des Schuljahres erfolgen.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err="1"/>
              <a:t>BuT</a:t>
            </a:r>
            <a:r>
              <a:rPr lang="de-DE" b="1" u="sng"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u="none" dirty="0"/>
              <a:t>Ggf. besteht auch die Möglichkeit, dass die Kosten für das Mittagessen über das Programm Bildung und Teilhabe des Bundes übernommen werden. Dazu haben wir Ihnen auch noch einmal Flyer mitgebracht, in denen noch einmal beschrieben wird, wer anspruchsberechtigt ist und wo bzw. wie Sie die Leistung beantragen können. Die Flyer liegen hier aus,</a:t>
            </a:r>
            <a:r>
              <a:rPr lang="de-DE" b="0" u="none" baseline="0" dirty="0"/>
              <a:t> d.h. di</a:t>
            </a:r>
            <a:r>
              <a:rPr lang="de-DE" b="0" u="none" dirty="0"/>
              <a:t>ese können Sie sich gerne im Anschluss an die Veranstaltung mitnehmen. Die Flyer gibt es auch in verschiedenen Sprachen. Neben deutsch u.a. auch noch in Englisch, Arabisch und Türkisch.</a:t>
            </a:r>
            <a:endParaRPr lang="de-DE" b="1" u="sng" dirty="0"/>
          </a:p>
          <a:p>
            <a:endParaRPr lang="de-DE" dirty="0"/>
          </a:p>
        </p:txBody>
      </p:sp>
      <p:sp>
        <p:nvSpPr>
          <p:cNvPr id="4" name="Foliennummernplatzhalter 3"/>
          <p:cNvSpPr>
            <a:spLocks noGrp="1"/>
          </p:cNvSpPr>
          <p:nvPr>
            <p:ph type="sldNum" sz="quarter" idx="5"/>
          </p:nvPr>
        </p:nvSpPr>
        <p:spPr/>
        <p:txBody>
          <a:bodyPr/>
          <a:lstStyle/>
          <a:p>
            <a:fld id="{12C4C4FD-A6A7-4977-833E-9DE90F8F9F7D}" type="slidenum">
              <a:rPr lang="de-DE" smtClean="0"/>
              <a:pPr/>
              <a:t>7</a:t>
            </a:fld>
            <a:endParaRPr lang="de-DE"/>
          </a:p>
        </p:txBody>
      </p:sp>
    </p:spTree>
    <p:extLst>
      <p:ext uri="{BB962C8B-B14F-4D97-AF65-F5344CB8AC3E}">
        <p14:creationId xmlns:p14="http://schemas.microsoft.com/office/powerpoint/2010/main" val="412683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MensaMax</a:t>
            </a:r>
          </a:p>
          <a:p>
            <a:r>
              <a:rPr lang="de-DE" b="0" u="none" dirty="0"/>
              <a:t>Dabei handelt es sich um ein onlinebasiertes Bestell- und Abrechnungssystem, das wir zunächst </a:t>
            </a:r>
            <a:r>
              <a:rPr lang="de-DE" sz="1800" b="0" u="none" dirty="0">
                <a:effectLst/>
                <a:latin typeface="Calibri" panose="020F0502020204030204" pitchFamily="34" charset="0"/>
                <a:ea typeface="Calibri" panose="020F0502020204030204" pitchFamily="34" charset="0"/>
              </a:rPr>
              <a:t>in einem zweijährigen Pilotprojekt an einigen Schulen getestet haben. Im Rahmen einer Evaluation hat sich dann herausgestellt, dass der Prozess der Essensbestellung und –</a:t>
            </a:r>
            <a:r>
              <a:rPr lang="de-DE" sz="1800" b="0" u="none" dirty="0" err="1">
                <a:effectLst/>
                <a:latin typeface="Calibri" panose="020F0502020204030204" pitchFamily="34" charset="0"/>
                <a:ea typeface="Calibri" panose="020F0502020204030204" pitchFamily="34" charset="0"/>
              </a:rPr>
              <a:t>abrechnung</a:t>
            </a:r>
            <a:r>
              <a:rPr lang="de-DE" sz="1800" b="0" u="none" dirty="0">
                <a:effectLst/>
                <a:latin typeface="Calibri" panose="020F0502020204030204" pitchFamily="34" charset="0"/>
                <a:ea typeface="Calibri" panose="020F0502020204030204" pitchFamily="34" charset="0"/>
              </a:rPr>
              <a:t> deutlich vereinfacht bzw. optimiert werden konnte und auch für Sie als Eltern ein deutlich größeres </a:t>
            </a:r>
            <a:r>
              <a:rPr lang="de-DE" sz="1800" dirty="0">
                <a:effectLst/>
                <a:latin typeface="Century Gothic" panose="020B0502020202020204" pitchFamily="34" charset="0"/>
                <a:ea typeface="Times New Roman" panose="02020603050405020304" pitchFamily="18" charset="0"/>
                <a:cs typeface="Times New Roman" panose="02020603050405020304" pitchFamily="18" charset="0"/>
              </a:rPr>
              <a:t>Maß an Komfort und Transparenz besteht. </a:t>
            </a:r>
            <a:r>
              <a:rPr lang="de-DE" sz="1800" b="0" u="none" dirty="0">
                <a:effectLst/>
                <a:latin typeface="Calibri" panose="020F0502020204030204" pitchFamily="34" charset="0"/>
                <a:ea typeface="Calibri" panose="020F0502020204030204" pitchFamily="34" charset="0"/>
              </a:rPr>
              <a:t>Deshalb wurde beschlossen, MensaMax sukzessive auf alle Schulen mit Essensangebot auszurollen. </a:t>
            </a:r>
            <a:endParaRPr lang="de-DE" b="0" u="none" dirty="0"/>
          </a:p>
          <a:p>
            <a:endParaRPr lang="de-DE" b="0" u="none" dirty="0"/>
          </a:p>
          <a:p>
            <a:r>
              <a:rPr lang="de-DE" b="0" u="none" dirty="0"/>
              <a:t>Anhand der Daten, die Sie in der Online-Anmeldung angeben, legen wir für Ihr Kind ein Benutzerkonto in MensaMax an. Per Mail wird Ihnen dann der Benutzername und ein Einmalpasswort zugeschickt, welches Sie dann nach der ersten Anmeldung ändern können. Mit diesen Daten und der Projektnummer und dem Kürzel der Einrichtung, können Sie sich dann über die Maske, die Sie hier sehen, anmelden. Die Projektnummer sowie der Einrichtungsname werden Ihnen in den nächsten Tagen noch von der Schule mitgeteilt. Zusätzlich erhalten Sie auch noch einmal ein Benutzerhandbuch, in dem alle Schritte genau beschrieben sind. </a:t>
            </a:r>
          </a:p>
        </p:txBody>
      </p:sp>
      <p:sp>
        <p:nvSpPr>
          <p:cNvPr id="4" name="Foliennummernplatzhalter 3"/>
          <p:cNvSpPr>
            <a:spLocks noGrp="1"/>
          </p:cNvSpPr>
          <p:nvPr>
            <p:ph type="sldNum" sz="quarter" idx="5"/>
          </p:nvPr>
        </p:nvSpPr>
        <p:spPr/>
        <p:txBody>
          <a:bodyPr/>
          <a:lstStyle/>
          <a:p>
            <a:fld id="{12C4C4FD-A6A7-4977-833E-9DE90F8F9F7D}" type="slidenum">
              <a:rPr lang="de-DE" smtClean="0"/>
              <a:pPr/>
              <a:t>8</a:t>
            </a:fld>
            <a:endParaRPr lang="de-DE"/>
          </a:p>
        </p:txBody>
      </p:sp>
    </p:spTree>
    <p:extLst>
      <p:ext uri="{BB962C8B-B14F-4D97-AF65-F5344CB8AC3E}">
        <p14:creationId xmlns:p14="http://schemas.microsoft.com/office/powerpoint/2010/main" val="32500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Wenn Sie das Benutzerkonto angelegt haben, ist es im nächsten Schritt wichtig, Guthaben aufzuladen. Wie das genau funktioniert und welche IBAN und welchen Verwendungszweck Sie angeben müssen, ist ebenfalls im Elternbrief beschrieben. An dieser Stelle ist kurz zu erwähnen, dass es je nach Bank ein paar Tage dauern kann, bis das Geld auf dem Benutzerkonto gutgeschrieben wurde. Daher ist es wichtig, dass Sie das Guthaben immer rechtzeitig aufladen. I.d.R. bekommen Sie aber, sobald das Guthaben einen gewissen Betrag unterschreitet eine Hinweismail, dass das Guthaben aufgeladen werden sollte. Sie können natürlich aber auch einen Dauerauftrag einrichten. Je nachdem wie es Ihnen lieber ist.  Wichtig ist nur: Sollte am Essenstag kein Guthaben vorhanden sein, wird das bestellte Essen automatisch abbestellt, d.h. ganz platt gesagt „Ohne Guthaben kein Essen“.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Kosten für das Essen werden täglich abgebucht, wenn ein Essen für den Tag bestellt ist.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Wie vorhin erwähnt, kann es sein, dass die Kosten für das Mittagessen über das Programm Bildung und Teilhabe des Bundes übernommen werden. In diesem Fall müssen Sie kein Guthaben aufladen. Allerdings sollten Sie darauf achten, dass Sie den Gutschein immer rechtzeitig im Vorfeld bei dem jeweiligen Leistungsträger (z.B. beim Jobcenter) beantragen, da es erfahrungsgemäß ein paar Wochen dauern kann, bis der Gutschein ausgestellt wird. Wenn Sie den Gutschein erhalten haben, geben Sie diesen bitte bei der Schule ab. Dort wird der Gutschein dann ausgefüllt und geht anschließend wieder an die Stelle zurück, die ihn ausgestellt hat. Zusätzlich wird eine Kopie davon im MensaMax-Benutzerkonto des Kindes hinterlegt. Das Geld wird dann auf ein Sammelkonto in MensaMax überwiesen, es taucht also nicht auf dem Benutzerkonto des jeweiligen Kindes auf, d.h. bitte nicht wundern, wenn der Kontostand weiterhin 0€ beträgt, obwohl Sie den Gutschein bereits abgegeben haben. Stattdessen wird der Essenspreis auf 0,00€ herabgesetzt, sodass quasi ganz normal Essen bestellt werden kann, natürlich nur sofern der Gutschein in MensaMax hinterlegt wurde.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3. Die dritte und letzte Aufgabe ist die Essensbestellung. Dazu klicken Sie einfach das gewünschte Menü im Speiseplan an, der Ihnen dann im System angezeigt wird. Das ausgewählte Essen ist dann gelb hinterlegt. Natürlich ist es auch noch möglich, dass Essen bis zum Ende der Bestellfrist umzubestellen. Dazu klicken Sie einfach das andere Menü an. Wichtig ist nur, dass Sie die Bestell- und Abbestellfristen beachten. Bestellungen für die ganze Woche werden zukünftig am Donnerstag in der Vorwoche bis 15:00 Uhr getätigt werden müssen. Abbestellungen im Falle von Krankheit etc. sind dann allerdings auch noch bis zum Essenstag um 09:00 Uhr möglich. Wenn Sie allerdings sagen „Jeden Donnerstag aufs Neue Essen bestellen ist mir zu stressig“ oder aber Sie möchten sichergehen, dass Sie die Frist nicht versäumen, dann gibt es auch die Möglichkeit, eine Dauerbestellung in MensaMax anzulegen. Wie das genau funktioniert, ist noch einmal im Benutzerhandbuch beschrieben, dass Sie zusammen mit dem Elternbrief bekommen. Sollten die Fristen nicht eingehalten werden, bekommt Ihr Kind in der Folgewoche auch kein Essen, d.h. die Essensbestellung liegt ganz klar in Ihrer Verantwortung.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Abschließend ist vielleicht noch kurz anzumerken, dass es neben der Webversion auch eine App für das Smartphone gibt, über die das Essen bestellt werden kann, wobei die App im Funktionsumfang etwas begrenzter ist, d.h. darüber sind z.B. keine Dauerbestellungen möglich.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t>Warum muss so früh bestellt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Es wird frisch mit regionalen Zutaten gekocht, d.h. der Caterer benötigt ausreichend Zeit, um den Einkauf planen zu können. </a:t>
            </a:r>
          </a:p>
        </p:txBody>
      </p:sp>
      <p:sp>
        <p:nvSpPr>
          <p:cNvPr id="4" name="Foliennummernplatzhalter 3"/>
          <p:cNvSpPr>
            <a:spLocks noGrp="1"/>
          </p:cNvSpPr>
          <p:nvPr>
            <p:ph type="sldNum" sz="quarter" idx="5"/>
          </p:nvPr>
        </p:nvSpPr>
        <p:spPr/>
        <p:txBody>
          <a:bodyPr/>
          <a:lstStyle/>
          <a:p>
            <a:fld id="{12C4C4FD-A6A7-4977-833E-9DE90F8F9F7D}" type="slidenum">
              <a:rPr lang="de-DE" smtClean="0"/>
              <a:pPr/>
              <a:t>9</a:t>
            </a:fld>
            <a:endParaRPr lang="de-DE"/>
          </a:p>
        </p:txBody>
      </p:sp>
    </p:spTree>
    <p:extLst>
      <p:ext uri="{BB962C8B-B14F-4D97-AF65-F5344CB8AC3E}">
        <p14:creationId xmlns:p14="http://schemas.microsoft.com/office/powerpoint/2010/main" val="196340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Zahlung der monatlichen Entgelte für das Ganztagsangebot, d.h. die 50€ für Modul 1 und die 80€ für Modul 2, wird über MensaMax abgewickelt. Dazu müssen Sie auch Sorge dafür tragen, dass Ihr MensaMax-Benutzerkonto immer über ausreichend „Deckung“ verfügt und die Entgelte rechtzeitig überweisen oder aber einen Dauerauftrag einrichten. Die Elternentgelte werden immer zum 1. eines jeden Monats fällig und werden dann automatisch von Ihrem MensaMax-Benutzerkonto abgebucht. Die erste Zahlung fällt wie vorhin schon erwähnt zum 01.08.2024 an. Falls Ihr Konto nicht ausreichend gedeckt ist, kann es sein, dass Ihr Kontostand ins Minus rutscht, sodass auch das Geld, dass Sie möglicherweise schon für das Mittagessen überwiesen hatten, nicht mehr zur Verfügung steht und somit das Essen für Ihr Kind automatisch abbestellt wird. </a:t>
            </a:r>
            <a:r>
              <a:rPr lang="de-DE" sz="1800" dirty="0">
                <a:effectLst/>
                <a:latin typeface="Frutiger 45 Light" panose="02000503000000020004" pitchFamily="2" charset="0"/>
                <a:ea typeface="Calibri" panose="020F0502020204030204" pitchFamily="34" charset="0"/>
                <a:cs typeface="Arial" panose="020B0604020202020204" pitchFamily="34" charset="0"/>
              </a:rPr>
              <a:t>Wird das Entgelt für das Ganztagsangebot nicht rechtzeitig zum 1. des Monats über MensaMax entrichtet, erfolgt innerhalb der folgenden 3 Werktage eine einmalige Erinnerung. Wird daraufhin auch bis zum 15. des Monats nicht gezahlt, kann das Kind unmittelbar, bis zum Nachweis des vollständigen Zahlungsausgleiches, nicht am Ganztagsangebot teilnehmen. Bei einem Zahlungsverzug von mehr als 2 Monaten steht der GWAB das Recht zur fristlosen Kündigung zu, womit gleichzeitig auch der Anspruch auf Teilnahme am Ganztagsangebot erlischt.</a:t>
            </a:r>
          </a:p>
          <a:p>
            <a:r>
              <a:rPr lang="de-DE" sz="1800" dirty="0">
                <a:effectLst/>
                <a:latin typeface="Frutiger 45 Light" panose="02000503000000020004" pitchFamily="2" charset="0"/>
                <a:ea typeface="Calibri" panose="020F0502020204030204" pitchFamily="34" charset="0"/>
                <a:cs typeface="Arial" panose="020B0604020202020204" pitchFamily="34" charset="0"/>
              </a:rPr>
              <a:t>Alles weitere können Sie den Teilnahmebedingungen am Pakt für den Ganztag entnehmen, die am Ende des Online-Formulars zu finden sind. </a:t>
            </a:r>
            <a:endParaRPr lang="de-DE" dirty="0"/>
          </a:p>
        </p:txBody>
      </p:sp>
      <p:sp>
        <p:nvSpPr>
          <p:cNvPr id="4" name="Foliennummernplatzhalter 3"/>
          <p:cNvSpPr>
            <a:spLocks noGrp="1"/>
          </p:cNvSpPr>
          <p:nvPr>
            <p:ph type="sldNum" sz="quarter" idx="5"/>
          </p:nvPr>
        </p:nvSpPr>
        <p:spPr/>
        <p:txBody>
          <a:bodyPr/>
          <a:lstStyle/>
          <a:p>
            <a:fld id="{12C4C4FD-A6A7-4977-833E-9DE90F8F9F7D}" type="slidenum">
              <a:rPr lang="de-DE" smtClean="0"/>
              <a:pPr/>
              <a:t>10</a:t>
            </a:fld>
            <a:endParaRPr lang="de-DE"/>
          </a:p>
        </p:txBody>
      </p:sp>
    </p:spTree>
    <p:extLst>
      <p:ext uri="{BB962C8B-B14F-4D97-AF65-F5344CB8AC3E}">
        <p14:creationId xmlns:p14="http://schemas.microsoft.com/office/powerpoint/2010/main" val="3508566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F376433-1C05-4F7C-820F-358BDC5E01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786"/>
          <a:stretch/>
        </p:blipFill>
        <p:spPr>
          <a:xfrm>
            <a:off x="0" y="1730640"/>
            <a:ext cx="9143999" cy="5127359"/>
          </a:xfrm>
          <a:prstGeom prst="rect">
            <a:avLst/>
          </a:prstGeom>
        </p:spPr>
      </p:pic>
      <p:sp>
        <p:nvSpPr>
          <p:cNvPr id="9" name="Rechteck 8">
            <a:extLst>
              <a:ext uri="{FF2B5EF4-FFF2-40B4-BE49-F238E27FC236}">
                <a16:creationId xmlns:a16="http://schemas.microsoft.com/office/drawing/2014/main" id="{62C9F404-84D1-448A-BEE7-8AE31825C934}"/>
              </a:ext>
            </a:extLst>
          </p:cNvPr>
          <p:cNvSpPr/>
          <p:nvPr userDrawn="1"/>
        </p:nvSpPr>
        <p:spPr>
          <a:xfrm>
            <a:off x="0" y="0"/>
            <a:ext cx="9143999" cy="1729047"/>
          </a:xfrm>
          <a:prstGeom prst="rect">
            <a:avLst/>
          </a:prstGeom>
          <a:solidFill>
            <a:srgbClr val="4F8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2">
            <a:extLst>
              <a:ext uri="{FF2B5EF4-FFF2-40B4-BE49-F238E27FC236}">
                <a16:creationId xmlns:a16="http://schemas.microsoft.com/office/drawing/2014/main" id="{0F207772-8E29-4E5D-9506-214E6030B96E}"/>
              </a:ext>
            </a:extLst>
          </p:cNvPr>
          <p:cNvSpPr>
            <a:spLocks noGrp="1"/>
          </p:cNvSpPr>
          <p:nvPr>
            <p:ph type="body" sz="quarter" idx="11" hasCustomPrompt="1"/>
          </p:nvPr>
        </p:nvSpPr>
        <p:spPr>
          <a:xfrm>
            <a:off x="823118" y="406202"/>
            <a:ext cx="7622614" cy="774898"/>
          </a:xfrm>
          <a:prstGeom prst="rect">
            <a:avLst/>
          </a:prstGeom>
        </p:spPr>
        <p:txBody>
          <a:bodyPr/>
          <a:lstStyle>
            <a:lvl1pPr marL="0" indent="0">
              <a:buNone/>
              <a:defRPr sz="4500" b="1">
                <a:solidFill>
                  <a:schemeClr val="bg1"/>
                </a:solidFill>
                <a:latin typeface="Frutiger 45" pitchFamily="34" charset="0"/>
              </a:defRPr>
            </a:lvl1pPr>
          </a:lstStyle>
          <a:p>
            <a:pPr lvl="0"/>
            <a:r>
              <a:rPr lang="de-DE" dirty="0"/>
              <a:t>Präsentationstitel</a:t>
            </a:r>
          </a:p>
        </p:txBody>
      </p:sp>
    </p:spTree>
    <p:extLst>
      <p:ext uri="{BB962C8B-B14F-4D97-AF65-F5344CB8AC3E}">
        <p14:creationId xmlns:p14="http://schemas.microsoft.com/office/powerpoint/2010/main" val="174010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CED9658-535F-45AA-84D4-34E629C21144}"/>
              </a:ext>
            </a:extLst>
          </p:cNvPr>
          <p:cNvSpPr/>
          <p:nvPr userDrawn="1"/>
        </p:nvSpPr>
        <p:spPr>
          <a:xfrm>
            <a:off x="0" y="6017623"/>
            <a:ext cx="9144000" cy="840377"/>
          </a:xfrm>
          <a:prstGeom prst="rect">
            <a:avLst/>
          </a:prstGeom>
          <a:solidFill>
            <a:srgbClr val="4F8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94527DF4-05F6-4280-9D92-3884C33464B3}"/>
              </a:ext>
            </a:extLst>
          </p:cNvPr>
          <p:cNvSpPr>
            <a:spLocks noGrp="1"/>
          </p:cNvSpPr>
          <p:nvPr>
            <p:ph type="title" hasCustomPrompt="1"/>
          </p:nvPr>
        </p:nvSpPr>
        <p:spPr>
          <a:xfrm>
            <a:off x="823118" y="407795"/>
            <a:ext cx="5694060" cy="931345"/>
          </a:xfrm>
          <a:prstGeom prst="rect">
            <a:avLst/>
          </a:prstGeom>
        </p:spPr>
        <p:txBody>
          <a:bodyPr/>
          <a:lstStyle>
            <a:lvl1pPr>
              <a:defRPr sz="3000" b="1">
                <a:solidFill>
                  <a:srgbClr val="4F81A5"/>
                </a:solidFill>
                <a:latin typeface="Frutiger 45" pitchFamily="34" charset="0"/>
              </a:defRPr>
            </a:lvl1pPr>
          </a:lstStyle>
          <a:p>
            <a:r>
              <a:rPr lang="de-DE" dirty="0"/>
              <a:t>Folientitel</a:t>
            </a:r>
          </a:p>
        </p:txBody>
      </p:sp>
      <p:sp>
        <p:nvSpPr>
          <p:cNvPr id="10" name="Inhaltsplatzhalter 13">
            <a:extLst>
              <a:ext uri="{FF2B5EF4-FFF2-40B4-BE49-F238E27FC236}">
                <a16:creationId xmlns:a16="http://schemas.microsoft.com/office/drawing/2014/main" id="{0E1FA818-D2B9-4F0A-B27D-B5F1AA22B681}"/>
              </a:ext>
            </a:extLst>
          </p:cNvPr>
          <p:cNvSpPr>
            <a:spLocks noGrp="1"/>
          </p:cNvSpPr>
          <p:nvPr>
            <p:ph sz="quarter" idx="13"/>
          </p:nvPr>
        </p:nvSpPr>
        <p:spPr>
          <a:xfrm>
            <a:off x="838197" y="1712913"/>
            <a:ext cx="7622613" cy="3898178"/>
          </a:xfrm>
          <a:prstGeom prst="rect">
            <a:avLst/>
          </a:prstGeom>
        </p:spPr>
        <p:txBody>
          <a:bodyPr/>
          <a:lstStyle>
            <a:lvl1pPr>
              <a:defRPr>
                <a:solidFill>
                  <a:srgbClr val="4F81A5"/>
                </a:solidFill>
                <a:latin typeface="Frutiger 45 Light" panose="02000503000000020004" pitchFamily="2" charset="0"/>
              </a:defRPr>
            </a:lvl1pPr>
            <a:lvl2pPr>
              <a:defRPr>
                <a:solidFill>
                  <a:srgbClr val="4F81A5"/>
                </a:solidFill>
                <a:latin typeface="Frutiger 45 Light" panose="02000503000000020004" pitchFamily="2" charset="0"/>
              </a:defRPr>
            </a:lvl2pPr>
            <a:lvl3pPr>
              <a:defRPr>
                <a:solidFill>
                  <a:srgbClr val="4F81A5"/>
                </a:solidFill>
                <a:latin typeface="Frutiger 45 Light" panose="02000503000000020004" pitchFamily="2" charset="0"/>
              </a:defRPr>
            </a:lvl3pPr>
            <a:lvl4pPr>
              <a:defRPr>
                <a:solidFill>
                  <a:srgbClr val="4F81A5"/>
                </a:solidFill>
                <a:latin typeface="Frutiger 45 Light" panose="02000503000000020004" pitchFamily="2" charset="0"/>
              </a:defRPr>
            </a:lvl4pPr>
            <a:lvl5pPr>
              <a:defRPr>
                <a:solidFill>
                  <a:srgbClr val="4F81A5"/>
                </a:solidFill>
                <a:latin typeface="Frutiger 45 Light" panose="02000503000000020004"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Datumsplatzhalter 3">
            <a:extLst>
              <a:ext uri="{FF2B5EF4-FFF2-40B4-BE49-F238E27FC236}">
                <a16:creationId xmlns:a16="http://schemas.microsoft.com/office/drawing/2014/main" id="{6CE88136-D71D-499E-901B-0979A62EC45C}"/>
              </a:ext>
            </a:extLst>
          </p:cNvPr>
          <p:cNvSpPr>
            <a:spLocks noGrp="1"/>
          </p:cNvSpPr>
          <p:nvPr>
            <p:ph type="dt" sz="half" idx="10"/>
          </p:nvPr>
        </p:nvSpPr>
        <p:spPr>
          <a:xfrm>
            <a:off x="838198" y="6214450"/>
            <a:ext cx="2743200" cy="365125"/>
          </a:xfrm>
          <a:prstGeom prst="rect">
            <a:avLst/>
          </a:prstGeom>
        </p:spPr>
        <p:txBody>
          <a:bodyPr/>
          <a:lstStyle>
            <a:lvl1pPr>
              <a:defRPr sz="1200">
                <a:solidFill>
                  <a:schemeClr val="bg1"/>
                </a:solidFill>
                <a:latin typeface="Frutiger 45 Light" panose="02000503000000020004" pitchFamily="2" charset="0"/>
              </a:defRPr>
            </a:lvl1pPr>
          </a:lstStyle>
          <a:p>
            <a:r>
              <a:rPr lang="de-DE" dirty="0"/>
              <a:t>LDK</a:t>
            </a:r>
          </a:p>
          <a:p>
            <a:fld id="{F098F14C-305A-4571-AEFA-8B913CDFC160}" type="datetime1">
              <a:rPr lang="de-DE" smtClean="0"/>
              <a:pPr/>
              <a:t>27.06.2024</a:t>
            </a:fld>
            <a:endParaRPr lang="de-DE" dirty="0"/>
          </a:p>
        </p:txBody>
      </p:sp>
      <p:sp>
        <p:nvSpPr>
          <p:cNvPr id="15" name="Foliennummernplatzhalter 5">
            <a:extLst>
              <a:ext uri="{FF2B5EF4-FFF2-40B4-BE49-F238E27FC236}">
                <a16:creationId xmlns:a16="http://schemas.microsoft.com/office/drawing/2014/main" id="{9148DB71-E738-47D9-81E7-1CC6E5FD089F}"/>
              </a:ext>
            </a:extLst>
          </p:cNvPr>
          <p:cNvSpPr>
            <a:spLocks noGrp="1"/>
          </p:cNvSpPr>
          <p:nvPr>
            <p:ph type="sldNum" sz="quarter" idx="12"/>
          </p:nvPr>
        </p:nvSpPr>
        <p:spPr>
          <a:xfrm>
            <a:off x="5717610" y="6393018"/>
            <a:ext cx="2743200" cy="202711"/>
          </a:xfrm>
          <a:prstGeom prst="rect">
            <a:avLst/>
          </a:prstGeom>
        </p:spPr>
        <p:txBody>
          <a:bodyPr/>
          <a:lstStyle>
            <a:lvl1pPr algn="r">
              <a:defRPr sz="1200" b="0">
                <a:solidFill>
                  <a:schemeClr val="bg1"/>
                </a:solidFill>
                <a:latin typeface="Frutiger 45 Light" panose="02000503000000020004" pitchFamily="2" charset="0"/>
              </a:defRPr>
            </a:lvl1pPr>
          </a:lstStyle>
          <a:p>
            <a:r>
              <a:rPr lang="de-DE" dirty="0"/>
              <a:t>Folie </a:t>
            </a:r>
            <a:fld id="{F2A4ABAC-63A4-42CC-85ED-2D6F880D4BAE}" type="slidenum">
              <a:rPr lang="de-DE" smtClean="0"/>
              <a:pPr/>
              <a:t>‹Nr.›</a:t>
            </a:fld>
            <a:endParaRPr lang="de-DE" dirty="0"/>
          </a:p>
        </p:txBody>
      </p:sp>
      <p:pic>
        <p:nvPicPr>
          <p:cNvPr id="17" name="Grafik 16">
            <a:extLst>
              <a:ext uri="{FF2B5EF4-FFF2-40B4-BE49-F238E27FC236}">
                <a16:creationId xmlns:a16="http://schemas.microsoft.com/office/drawing/2014/main" id="{2233E654-0330-4B3B-8D1B-EFF17799E9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4816" y="407795"/>
            <a:ext cx="1760916" cy="310335"/>
          </a:xfrm>
          <a:prstGeom prst="rect">
            <a:avLst/>
          </a:prstGeom>
        </p:spPr>
      </p:pic>
    </p:spTree>
    <p:extLst>
      <p:ext uri="{BB962C8B-B14F-4D97-AF65-F5344CB8AC3E}">
        <p14:creationId xmlns:p14="http://schemas.microsoft.com/office/powerpoint/2010/main" val="351115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283C9-3B47-4F47-9745-B81014638FD0}"/>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AFBB0B4D-977F-4D99-9EA5-B15EF83A4C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FD84A51D-E2B7-4FEE-8865-773636AFEE3D}"/>
              </a:ext>
            </a:extLst>
          </p:cNvPr>
          <p:cNvSpPr>
            <a:spLocks noGrp="1"/>
          </p:cNvSpPr>
          <p:nvPr>
            <p:ph type="dt" sz="half" idx="10"/>
          </p:nvPr>
        </p:nvSpPr>
        <p:spPr/>
        <p:txBody>
          <a:bodyPr/>
          <a:lstStyle/>
          <a:p>
            <a:fld id="{AA11FAEC-4BE9-45F4-94A7-48C32A4397C4}" type="datetimeFigureOut">
              <a:rPr lang="de-DE" smtClean="0"/>
              <a:t>27.06.2024</a:t>
            </a:fld>
            <a:endParaRPr lang="de-DE"/>
          </a:p>
        </p:txBody>
      </p:sp>
      <p:sp>
        <p:nvSpPr>
          <p:cNvPr id="5" name="Fußzeilenplatzhalter 4">
            <a:extLst>
              <a:ext uri="{FF2B5EF4-FFF2-40B4-BE49-F238E27FC236}">
                <a16:creationId xmlns:a16="http://schemas.microsoft.com/office/drawing/2014/main" id="{18EC97ED-838A-4117-BD5B-52501DFB4D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603AFE-3A3F-481E-88AB-DA57C7907B2F}"/>
              </a:ext>
            </a:extLst>
          </p:cNvPr>
          <p:cNvSpPr>
            <a:spLocks noGrp="1"/>
          </p:cNvSpPr>
          <p:nvPr>
            <p:ph type="sldNum" sz="quarter" idx="12"/>
          </p:nvPr>
        </p:nvSpPr>
        <p:spPr/>
        <p:txBody>
          <a:bodyPr/>
          <a:lstStyle/>
          <a:p>
            <a:fld id="{D1A6FD40-7C53-460C-932C-7C4397AF543C}" type="slidenum">
              <a:rPr lang="de-DE" smtClean="0"/>
              <a:t>‹Nr.›</a:t>
            </a:fld>
            <a:endParaRPr lang="de-DE"/>
          </a:p>
        </p:txBody>
      </p:sp>
    </p:spTree>
    <p:extLst>
      <p:ext uri="{BB962C8B-B14F-4D97-AF65-F5344CB8AC3E}">
        <p14:creationId xmlns:p14="http://schemas.microsoft.com/office/powerpoint/2010/main" val="323132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CED9658-535F-45AA-84D4-34E629C21144}"/>
              </a:ext>
            </a:extLst>
          </p:cNvPr>
          <p:cNvSpPr/>
          <p:nvPr userDrawn="1"/>
        </p:nvSpPr>
        <p:spPr>
          <a:xfrm>
            <a:off x="0" y="6017625"/>
            <a:ext cx="9144000" cy="840377"/>
          </a:xfrm>
          <a:prstGeom prst="rect">
            <a:avLst/>
          </a:prstGeom>
          <a:solidFill>
            <a:srgbClr val="4F8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Titel 1">
            <a:extLst>
              <a:ext uri="{FF2B5EF4-FFF2-40B4-BE49-F238E27FC236}">
                <a16:creationId xmlns:a16="http://schemas.microsoft.com/office/drawing/2014/main" id="{94527DF4-05F6-4280-9D92-3884C33464B3}"/>
              </a:ext>
            </a:extLst>
          </p:cNvPr>
          <p:cNvSpPr>
            <a:spLocks noGrp="1"/>
          </p:cNvSpPr>
          <p:nvPr>
            <p:ph type="title" hasCustomPrompt="1"/>
          </p:nvPr>
        </p:nvSpPr>
        <p:spPr>
          <a:xfrm>
            <a:off x="823118" y="407796"/>
            <a:ext cx="5694060" cy="931345"/>
          </a:xfrm>
          <a:prstGeom prst="rect">
            <a:avLst/>
          </a:prstGeom>
        </p:spPr>
        <p:txBody>
          <a:bodyPr/>
          <a:lstStyle>
            <a:lvl1pPr>
              <a:defRPr sz="2250" b="1">
                <a:solidFill>
                  <a:srgbClr val="4F81A5"/>
                </a:solidFill>
                <a:latin typeface="Frutiger 45" pitchFamily="34" charset="0"/>
              </a:defRPr>
            </a:lvl1pPr>
          </a:lstStyle>
          <a:p>
            <a:r>
              <a:rPr lang="de-DE" dirty="0"/>
              <a:t>Folientitel</a:t>
            </a:r>
          </a:p>
        </p:txBody>
      </p:sp>
      <p:sp>
        <p:nvSpPr>
          <p:cNvPr id="10" name="Inhaltsplatzhalter 13">
            <a:extLst>
              <a:ext uri="{FF2B5EF4-FFF2-40B4-BE49-F238E27FC236}">
                <a16:creationId xmlns:a16="http://schemas.microsoft.com/office/drawing/2014/main" id="{0E1FA818-D2B9-4F0A-B27D-B5F1AA22B681}"/>
              </a:ext>
            </a:extLst>
          </p:cNvPr>
          <p:cNvSpPr>
            <a:spLocks noGrp="1"/>
          </p:cNvSpPr>
          <p:nvPr>
            <p:ph sz="quarter" idx="13"/>
          </p:nvPr>
        </p:nvSpPr>
        <p:spPr>
          <a:xfrm>
            <a:off x="838198" y="1712913"/>
            <a:ext cx="7622613" cy="3898178"/>
          </a:xfrm>
          <a:prstGeom prst="rect">
            <a:avLst/>
          </a:prstGeom>
        </p:spPr>
        <p:txBody>
          <a:bodyPr/>
          <a:lstStyle>
            <a:lvl1pPr>
              <a:defRPr>
                <a:solidFill>
                  <a:srgbClr val="4F81A5"/>
                </a:solidFill>
                <a:latin typeface="Frutiger 45 Light" panose="02000503000000020004" pitchFamily="2" charset="0"/>
              </a:defRPr>
            </a:lvl1pPr>
            <a:lvl2pPr>
              <a:defRPr>
                <a:solidFill>
                  <a:srgbClr val="4F81A5"/>
                </a:solidFill>
                <a:latin typeface="Frutiger 45 Light" panose="02000503000000020004" pitchFamily="2" charset="0"/>
              </a:defRPr>
            </a:lvl2pPr>
            <a:lvl3pPr>
              <a:defRPr>
                <a:solidFill>
                  <a:srgbClr val="4F81A5"/>
                </a:solidFill>
                <a:latin typeface="Frutiger 45 Light" panose="02000503000000020004" pitchFamily="2" charset="0"/>
              </a:defRPr>
            </a:lvl3pPr>
            <a:lvl4pPr>
              <a:defRPr>
                <a:solidFill>
                  <a:srgbClr val="4F81A5"/>
                </a:solidFill>
                <a:latin typeface="Frutiger 45 Light" panose="02000503000000020004" pitchFamily="2" charset="0"/>
              </a:defRPr>
            </a:lvl4pPr>
            <a:lvl5pPr>
              <a:defRPr>
                <a:solidFill>
                  <a:srgbClr val="4F81A5"/>
                </a:solidFill>
                <a:latin typeface="Frutiger 45 Light" panose="02000503000000020004"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Datumsplatzhalter 3">
            <a:extLst>
              <a:ext uri="{FF2B5EF4-FFF2-40B4-BE49-F238E27FC236}">
                <a16:creationId xmlns:a16="http://schemas.microsoft.com/office/drawing/2014/main" id="{6CE88136-D71D-499E-901B-0979A62EC45C}"/>
              </a:ext>
            </a:extLst>
          </p:cNvPr>
          <p:cNvSpPr>
            <a:spLocks noGrp="1"/>
          </p:cNvSpPr>
          <p:nvPr>
            <p:ph type="dt" sz="half" idx="10"/>
          </p:nvPr>
        </p:nvSpPr>
        <p:spPr>
          <a:xfrm>
            <a:off x="838198" y="6214452"/>
            <a:ext cx="2743200" cy="365125"/>
          </a:xfrm>
          <a:prstGeom prst="rect">
            <a:avLst/>
          </a:prstGeom>
        </p:spPr>
        <p:txBody>
          <a:bodyPr/>
          <a:lstStyle>
            <a:lvl1pPr>
              <a:defRPr sz="900">
                <a:solidFill>
                  <a:schemeClr val="bg1"/>
                </a:solidFill>
                <a:latin typeface="Frutiger 45 Light" panose="02000503000000020004" pitchFamily="2" charset="0"/>
              </a:defRPr>
            </a:lvl1pPr>
          </a:lstStyle>
          <a:p>
            <a:r>
              <a:rPr lang="de-DE" dirty="0"/>
              <a:t>LDK</a:t>
            </a:r>
          </a:p>
          <a:p>
            <a:fld id="{F098F14C-305A-4571-AEFA-8B913CDFC160}" type="datetime1">
              <a:rPr lang="de-DE" smtClean="0"/>
              <a:pPr/>
              <a:t>27.06.2024</a:t>
            </a:fld>
            <a:endParaRPr lang="de-DE" dirty="0"/>
          </a:p>
        </p:txBody>
      </p:sp>
      <p:sp>
        <p:nvSpPr>
          <p:cNvPr id="15" name="Foliennummernplatzhalter 5">
            <a:extLst>
              <a:ext uri="{FF2B5EF4-FFF2-40B4-BE49-F238E27FC236}">
                <a16:creationId xmlns:a16="http://schemas.microsoft.com/office/drawing/2014/main" id="{9148DB71-E738-47D9-81E7-1CC6E5FD089F}"/>
              </a:ext>
            </a:extLst>
          </p:cNvPr>
          <p:cNvSpPr>
            <a:spLocks noGrp="1"/>
          </p:cNvSpPr>
          <p:nvPr>
            <p:ph type="sldNum" sz="quarter" idx="12"/>
          </p:nvPr>
        </p:nvSpPr>
        <p:spPr>
          <a:xfrm>
            <a:off x="5717610" y="6393020"/>
            <a:ext cx="2743200" cy="202711"/>
          </a:xfrm>
          <a:prstGeom prst="rect">
            <a:avLst/>
          </a:prstGeom>
        </p:spPr>
        <p:txBody>
          <a:bodyPr/>
          <a:lstStyle>
            <a:lvl1pPr algn="r">
              <a:defRPr sz="900" b="0">
                <a:solidFill>
                  <a:schemeClr val="bg1"/>
                </a:solidFill>
                <a:latin typeface="Frutiger 45 Light" panose="02000503000000020004" pitchFamily="2" charset="0"/>
              </a:defRPr>
            </a:lvl1pPr>
          </a:lstStyle>
          <a:p>
            <a:r>
              <a:rPr lang="de-DE" dirty="0"/>
              <a:t>Folie </a:t>
            </a:r>
            <a:fld id="{F2A4ABAC-63A4-42CC-85ED-2D6F880D4BAE}" type="slidenum">
              <a:rPr lang="de-DE" smtClean="0"/>
              <a:pPr/>
              <a:t>‹Nr.›</a:t>
            </a:fld>
            <a:endParaRPr lang="de-DE" dirty="0"/>
          </a:p>
        </p:txBody>
      </p:sp>
      <p:pic>
        <p:nvPicPr>
          <p:cNvPr id="17" name="Grafik 16">
            <a:extLst>
              <a:ext uri="{FF2B5EF4-FFF2-40B4-BE49-F238E27FC236}">
                <a16:creationId xmlns:a16="http://schemas.microsoft.com/office/drawing/2014/main" id="{2233E654-0330-4B3B-8D1B-EFF17799E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4816" y="407797"/>
            <a:ext cx="1760916" cy="310335"/>
          </a:xfrm>
          <a:prstGeom prst="rect">
            <a:avLst/>
          </a:prstGeom>
        </p:spPr>
      </p:pic>
    </p:spTree>
    <p:extLst>
      <p:ext uri="{BB962C8B-B14F-4D97-AF65-F5344CB8AC3E}">
        <p14:creationId xmlns:p14="http://schemas.microsoft.com/office/powerpoint/2010/main" val="3220777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614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www.mensamax.de/" TargetMode="External"/><Relationship Id="rId7" Type="http://schemas.openxmlformats.org/officeDocument/2006/relationships/image" Target="../media/image5.png"/><Relationship Id="rId2" Type="http://schemas.openxmlformats.org/officeDocument/2006/relationships/hyperlink" Target="mailto:poststelle@G.Naunheim.schulverwaltung.hessen.de" TargetMode="External"/><Relationship Id="rId1" Type="http://schemas.openxmlformats.org/officeDocument/2006/relationships/slideLayout" Target="../slideLayouts/slideLayout2.xml"/><Relationship Id="rId6" Type="http://schemas.openxmlformats.org/officeDocument/2006/relationships/hyperlink" Target="mailto:ganztagsangebote@lahn-dill-kreis.de" TargetMode="External"/><Relationship Id="rId5" Type="http://schemas.openxmlformats.org/officeDocument/2006/relationships/hyperlink" Target="https://www.youtube.com/watch?v=9GycWf7LhIk" TargetMode="External"/><Relationship Id="rId4" Type="http://schemas.openxmlformats.org/officeDocument/2006/relationships/hyperlink" Target="https://www.youtube.com/watch?v=pD6aAHXG0iU" TargetMode="Externa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pixabay.com/de/fragen-nachfrage-zweifel-1922476/"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anmeldung.schulen-ldk.de/"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6E03E-56FB-4CF5-B51C-1AC9AF719F9F}"/>
              </a:ext>
            </a:extLst>
          </p:cNvPr>
          <p:cNvSpPr>
            <a:spLocks noGrp="1"/>
          </p:cNvSpPr>
          <p:nvPr>
            <p:ph type="ctrTitle"/>
          </p:nvPr>
        </p:nvSpPr>
        <p:spPr>
          <a:xfrm>
            <a:off x="379674" y="1676401"/>
            <a:ext cx="4581793" cy="2049464"/>
          </a:xfrm>
        </p:spPr>
        <p:txBody>
          <a:bodyPr>
            <a:normAutofit/>
          </a:bodyPr>
          <a:lstStyle/>
          <a:p>
            <a:pPr algn="l"/>
            <a:r>
              <a:rPr lang="de-DE" sz="4400" b="1" dirty="0">
                <a:solidFill>
                  <a:srgbClr val="4F81A5"/>
                </a:solidFill>
                <a:latin typeface="Frutiger 45" pitchFamily="34" charset="0"/>
              </a:rPr>
              <a:t>Der Pakt für den Ganztag (PfdG)</a:t>
            </a:r>
          </a:p>
        </p:txBody>
      </p:sp>
      <p:sp>
        <p:nvSpPr>
          <p:cNvPr id="3" name="Untertitel 2">
            <a:extLst>
              <a:ext uri="{FF2B5EF4-FFF2-40B4-BE49-F238E27FC236}">
                <a16:creationId xmlns:a16="http://schemas.microsoft.com/office/drawing/2014/main" id="{37DBA0C2-F5BD-4FDE-AAB4-9EE60A5CAAC0}"/>
              </a:ext>
            </a:extLst>
          </p:cNvPr>
          <p:cNvSpPr>
            <a:spLocks noGrp="1"/>
          </p:cNvSpPr>
          <p:nvPr>
            <p:ph type="subTitle" idx="1"/>
          </p:nvPr>
        </p:nvSpPr>
        <p:spPr>
          <a:xfrm>
            <a:off x="379674" y="4012463"/>
            <a:ext cx="3753704" cy="742827"/>
          </a:xfrm>
        </p:spPr>
        <p:txBody>
          <a:bodyPr>
            <a:noAutofit/>
          </a:bodyPr>
          <a:lstStyle/>
          <a:p>
            <a:pPr algn="l">
              <a:spcBef>
                <a:spcPct val="0"/>
              </a:spcBef>
            </a:pPr>
            <a:r>
              <a:rPr lang="de-DE" sz="2800" dirty="0">
                <a:solidFill>
                  <a:srgbClr val="4F81A5"/>
                </a:solidFill>
                <a:latin typeface="Frutiger 45" pitchFamily="34" charset="0"/>
                <a:ea typeface="+mj-ea"/>
                <a:cs typeface="+mj-cs"/>
              </a:rPr>
              <a:t>an der </a:t>
            </a:r>
          </a:p>
          <a:p>
            <a:pPr algn="l">
              <a:spcBef>
                <a:spcPct val="0"/>
              </a:spcBef>
            </a:pPr>
            <a:r>
              <a:rPr lang="de-DE" sz="2800" b="1" dirty="0">
                <a:solidFill>
                  <a:srgbClr val="4F81A5"/>
                </a:solidFill>
                <a:latin typeface="Frutiger 45" pitchFamily="34" charset="0"/>
                <a:ea typeface="+mj-ea"/>
                <a:cs typeface="+mj-cs"/>
              </a:rPr>
              <a:t>Grundschule Naunheim</a:t>
            </a:r>
          </a:p>
          <a:p>
            <a:pPr algn="l">
              <a:spcBef>
                <a:spcPct val="0"/>
              </a:spcBef>
            </a:pPr>
            <a:endParaRPr lang="de-DE" sz="2800" b="1" dirty="0">
              <a:solidFill>
                <a:srgbClr val="4F81A5"/>
              </a:solidFill>
              <a:latin typeface="Frutiger 45" pitchFamily="34" charset="0"/>
              <a:ea typeface="+mj-ea"/>
              <a:cs typeface="+mj-cs"/>
            </a:endParaRPr>
          </a:p>
          <a:p>
            <a:pPr algn="l">
              <a:spcBef>
                <a:spcPct val="0"/>
              </a:spcBef>
            </a:pPr>
            <a:r>
              <a:rPr lang="de-DE" sz="2800" dirty="0">
                <a:solidFill>
                  <a:srgbClr val="4F81A5"/>
                </a:solidFill>
                <a:latin typeface="Frutiger 45" pitchFamily="34" charset="0"/>
                <a:ea typeface="+mj-ea"/>
                <a:cs typeface="+mj-cs"/>
              </a:rPr>
              <a:t>Elternabend 10.06.2024</a:t>
            </a:r>
          </a:p>
        </p:txBody>
      </p:sp>
      <p:pic>
        <p:nvPicPr>
          <p:cNvPr id="4" name="Grafik 3">
            <a:extLst>
              <a:ext uri="{FF2B5EF4-FFF2-40B4-BE49-F238E27FC236}">
                <a16:creationId xmlns:a16="http://schemas.microsoft.com/office/drawing/2014/main" id="{41FE80A4-696C-4F55-BE83-762C57A03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25880" y="764496"/>
            <a:ext cx="3007839" cy="526372"/>
          </a:xfrm>
          <a:prstGeom prst="rect">
            <a:avLst/>
          </a:prstGeom>
          <a:noFill/>
        </p:spPr>
      </p:pic>
      <p:pic>
        <p:nvPicPr>
          <p:cNvPr id="7" name="Grafik 6">
            <a:extLst>
              <a:ext uri="{FF2B5EF4-FFF2-40B4-BE49-F238E27FC236}">
                <a16:creationId xmlns:a16="http://schemas.microsoft.com/office/drawing/2014/main" id="{614471ED-A241-4B7B-AB1B-BDB99E03C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2321" y="1403081"/>
            <a:ext cx="1971398" cy="576337"/>
          </a:xfrm>
          <a:prstGeom prst="rect">
            <a:avLst/>
          </a:prstGeom>
        </p:spPr>
      </p:pic>
      <p:sp>
        <p:nvSpPr>
          <p:cNvPr id="13" name="Textfeld 12">
            <a:extLst>
              <a:ext uri="{FF2B5EF4-FFF2-40B4-BE49-F238E27FC236}">
                <a16:creationId xmlns:a16="http://schemas.microsoft.com/office/drawing/2014/main" id="{DF4A302B-B656-4F9D-8D00-C9DA9E323102}"/>
              </a:ext>
            </a:extLst>
          </p:cNvPr>
          <p:cNvSpPr txBox="1"/>
          <p:nvPr/>
        </p:nvSpPr>
        <p:spPr>
          <a:xfrm>
            <a:off x="1529016" y="764496"/>
            <a:ext cx="2789988" cy="369332"/>
          </a:xfrm>
          <a:prstGeom prst="rect">
            <a:avLst/>
          </a:prstGeom>
          <a:noFill/>
        </p:spPr>
        <p:txBody>
          <a:bodyPr wrap="square" rtlCol="0">
            <a:spAutoFit/>
          </a:bodyPr>
          <a:lstStyle/>
          <a:p>
            <a:r>
              <a:rPr lang="de-DE" sz="1800" dirty="0">
                <a:effectLst/>
                <a:latin typeface="Graphite Light ATT"/>
                <a:ea typeface="Times New Roman" panose="02020603050405020304" pitchFamily="18" charset="0"/>
                <a:cs typeface="Times New Roman" panose="02020603050405020304" pitchFamily="18" charset="0"/>
              </a:rPr>
              <a:t> </a:t>
            </a:r>
            <a:endParaRPr lang="de-DE" dirty="0"/>
          </a:p>
        </p:txBody>
      </p:sp>
      <p:pic>
        <p:nvPicPr>
          <p:cNvPr id="16" name="Grafik 15">
            <a:extLst>
              <a:ext uri="{FF2B5EF4-FFF2-40B4-BE49-F238E27FC236}">
                <a16:creationId xmlns:a16="http://schemas.microsoft.com/office/drawing/2014/main" id="{DE910770-E28A-404A-8AD6-306407E86CF8}"/>
              </a:ext>
            </a:extLst>
          </p:cNvPr>
          <p:cNvPicPr>
            <a:picLocks noChangeAspect="1"/>
          </p:cNvPicPr>
          <p:nvPr/>
        </p:nvPicPr>
        <p:blipFill>
          <a:blip r:embed="rId5"/>
          <a:stretch>
            <a:fillRect/>
          </a:stretch>
        </p:blipFill>
        <p:spPr>
          <a:xfrm>
            <a:off x="6106480" y="2178759"/>
            <a:ext cx="2657846" cy="781159"/>
          </a:xfrm>
          <a:prstGeom prst="rect">
            <a:avLst/>
          </a:prstGeom>
        </p:spPr>
      </p:pic>
    </p:spTree>
    <p:extLst>
      <p:ext uri="{BB962C8B-B14F-4D97-AF65-F5344CB8AC3E}">
        <p14:creationId xmlns:p14="http://schemas.microsoft.com/office/powerpoint/2010/main" val="295522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087698D-B7EB-41EF-8310-337C33B15608}"/>
              </a:ext>
            </a:extLst>
          </p:cNvPr>
          <p:cNvSpPr>
            <a:spLocks noGrp="1"/>
          </p:cNvSpPr>
          <p:nvPr>
            <p:ph sz="quarter" idx="13"/>
          </p:nvPr>
        </p:nvSpPr>
        <p:spPr/>
        <p:txBody>
          <a:bodyPr/>
          <a:lstStyle/>
          <a:p>
            <a:r>
              <a:rPr lang="de-DE" sz="2800" dirty="0">
                <a:latin typeface="Frutiger "/>
              </a:rPr>
              <a:t>Abwicklung über MensaMax</a:t>
            </a:r>
          </a:p>
          <a:p>
            <a:r>
              <a:rPr lang="de-DE" dirty="0">
                <a:latin typeface="Frutiger "/>
              </a:rPr>
              <a:t>Fälligkeit immer zum 1. eines jeden Monats </a:t>
            </a:r>
            <a:r>
              <a:rPr lang="de-DE" sz="2800" dirty="0">
                <a:latin typeface="Frutiger "/>
              </a:rPr>
              <a:t> </a:t>
            </a:r>
          </a:p>
          <a:p>
            <a:pPr lvl="1"/>
            <a:r>
              <a:rPr lang="de-DE" dirty="0">
                <a:latin typeface="Frutiger "/>
              </a:rPr>
              <a:t>erstmalig am </a:t>
            </a:r>
            <a:r>
              <a:rPr lang="de-DE" b="1" dirty="0">
                <a:solidFill>
                  <a:srgbClr val="FF0000"/>
                </a:solidFill>
                <a:latin typeface="Frutiger "/>
              </a:rPr>
              <a:t>01.08.2024</a:t>
            </a:r>
          </a:p>
          <a:p>
            <a:pPr marL="265113" lvl="1" indent="-265113"/>
            <a:r>
              <a:rPr lang="de-DE" sz="2800" dirty="0">
                <a:latin typeface="Frutiger "/>
              </a:rPr>
              <a:t>ggf. (vorübergehender) Ausschluss vom Ganztagsangebot bei Zahlungsverzug von mehr als 2 Wochen </a:t>
            </a:r>
          </a:p>
          <a:p>
            <a:pPr marL="265113" lvl="1" indent="-265113"/>
            <a:endParaRPr lang="de-DE" sz="2800" dirty="0">
              <a:latin typeface="Frutiger "/>
            </a:endParaRPr>
          </a:p>
          <a:p>
            <a:pPr marL="457200" lvl="1" indent="0">
              <a:buNone/>
            </a:pPr>
            <a:endParaRPr lang="de-DE" b="1" dirty="0">
              <a:solidFill>
                <a:srgbClr val="FF0000"/>
              </a:solidFill>
              <a:latin typeface="Frutiger "/>
            </a:endParaRPr>
          </a:p>
          <a:p>
            <a:pPr marL="0" indent="0">
              <a:buNone/>
            </a:pPr>
            <a:endParaRPr lang="de-DE" dirty="0">
              <a:highlight>
                <a:srgbClr val="FFFF00"/>
              </a:highlight>
              <a:latin typeface="Frutiger "/>
            </a:endParaRPr>
          </a:p>
        </p:txBody>
      </p:sp>
      <p:sp>
        <p:nvSpPr>
          <p:cNvPr id="4" name="Datumsplatzhalter 3">
            <a:extLst>
              <a:ext uri="{FF2B5EF4-FFF2-40B4-BE49-F238E27FC236}">
                <a16:creationId xmlns:a16="http://schemas.microsoft.com/office/drawing/2014/main" id="{78BBC590-6E80-4788-A3F0-EE9E9BBB1658}"/>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ABAB8A32-1617-4B45-8C79-0FA551DA7F5A}"/>
              </a:ext>
            </a:extLst>
          </p:cNvPr>
          <p:cNvSpPr>
            <a:spLocks noGrp="1"/>
          </p:cNvSpPr>
          <p:nvPr>
            <p:ph type="sldNum" sz="quarter" idx="12"/>
          </p:nvPr>
        </p:nvSpPr>
        <p:spPr/>
        <p:txBody>
          <a:bodyPr/>
          <a:lstStyle/>
          <a:p>
            <a:r>
              <a:rPr lang="de-DE"/>
              <a:t>Folie </a:t>
            </a:r>
            <a:fld id="{F2A4ABAC-63A4-42CC-85ED-2D6F880D4BAE}" type="slidenum">
              <a:rPr lang="de-DE" smtClean="0"/>
              <a:pPr/>
              <a:t>10</a:t>
            </a:fld>
            <a:endParaRPr lang="de-DE" dirty="0"/>
          </a:p>
        </p:txBody>
      </p:sp>
      <p:pic>
        <p:nvPicPr>
          <p:cNvPr id="6" name="Grafik 5">
            <a:extLst>
              <a:ext uri="{FF2B5EF4-FFF2-40B4-BE49-F238E27FC236}">
                <a16:creationId xmlns:a16="http://schemas.microsoft.com/office/drawing/2014/main" id="{05B86C50-02A7-47D7-9ADD-D968A0451236}"/>
              </a:ext>
            </a:extLst>
          </p:cNvPr>
          <p:cNvPicPr>
            <a:picLocks noChangeAspect="1"/>
          </p:cNvPicPr>
          <p:nvPr/>
        </p:nvPicPr>
        <p:blipFill>
          <a:blip r:embed="rId3"/>
          <a:stretch>
            <a:fillRect/>
          </a:stretch>
        </p:blipFill>
        <p:spPr>
          <a:xfrm>
            <a:off x="7089210" y="1287479"/>
            <a:ext cx="1435581" cy="421927"/>
          </a:xfrm>
          <a:prstGeom prst="rect">
            <a:avLst/>
          </a:prstGeom>
        </p:spPr>
      </p:pic>
      <p:pic>
        <p:nvPicPr>
          <p:cNvPr id="7" name="Grafik 6">
            <a:extLst>
              <a:ext uri="{FF2B5EF4-FFF2-40B4-BE49-F238E27FC236}">
                <a16:creationId xmlns:a16="http://schemas.microsoft.com/office/drawing/2014/main" id="{627C8602-D75B-4753-B30E-4CBC695D86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8961" y="813623"/>
            <a:ext cx="1111849" cy="325049"/>
          </a:xfrm>
          <a:prstGeom prst="rect">
            <a:avLst/>
          </a:prstGeom>
        </p:spPr>
      </p:pic>
      <p:sp>
        <p:nvSpPr>
          <p:cNvPr id="10" name="Titel 1">
            <a:extLst>
              <a:ext uri="{FF2B5EF4-FFF2-40B4-BE49-F238E27FC236}">
                <a16:creationId xmlns:a16="http://schemas.microsoft.com/office/drawing/2014/main" id="{A7BBB697-61E8-4398-B5DA-2023C98C8388}"/>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Zahlung der Elternentgelte</a:t>
            </a:r>
          </a:p>
        </p:txBody>
      </p:sp>
    </p:spTree>
    <p:extLst>
      <p:ext uri="{BB962C8B-B14F-4D97-AF65-F5344CB8AC3E}">
        <p14:creationId xmlns:p14="http://schemas.microsoft.com/office/powerpoint/2010/main" val="60347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89E12-9D7E-41AF-9148-80FBC259FFF2}"/>
              </a:ext>
            </a:extLst>
          </p:cNvPr>
          <p:cNvSpPr>
            <a:spLocks noGrp="1"/>
          </p:cNvSpPr>
          <p:nvPr>
            <p:ph type="title"/>
          </p:nvPr>
        </p:nvSpPr>
        <p:spPr>
          <a:xfrm>
            <a:off x="823118" y="407795"/>
            <a:ext cx="4713616" cy="931345"/>
          </a:xfrm>
        </p:spPr>
        <p:txBody>
          <a:bodyPr/>
          <a:lstStyle/>
          <a:p>
            <a:r>
              <a:rPr lang="de-DE" sz="2800" dirty="0"/>
              <a:t>Ansprechpartner</a:t>
            </a:r>
            <a:endParaRPr lang="de-DE" sz="2800" dirty="0">
              <a:latin typeface="Frutiger 45"/>
            </a:endParaRPr>
          </a:p>
        </p:txBody>
      </p:sp>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a:xfrm>
            <a:off x="683190" y="1138672"/>
            <a:ext cx="7622613" cy="3898178"/>
          </a:xfrm>
        </p:spPr>
        <p:txBody>
          <a:bodyPr/>
          <a:lstStyle/>
          <a:p>
            <a:pPr marL="0" indent="0">
              <a:buNone/>
            </a:pPr>
            <a:r>
              <a:rPr lang="de-DE" sz="1000" b="1" dirty="0"/>
              <a:t>				</a:t>
            </a:r>
          </a:p>
          <a:p>
            <a:pPr marL="0" indent="0">
              <a:buNone/>
            </a:pPr>
            <a:r>
              <a:rPr lang="de-DE" sz="1000" b="1" dirty="0"/>
              <a:t>Ansprechpartner vor Ort: 	</a:t>
            </a:r>
          </a:p>
          <a:p>
            <a:pPr marL="0" indent="0">
              <a:buNone/>
            </a:pPr>
            <a:r>
              <a:rPr lang="de-DE" sz="1000" b="1" dirty="0"/>
              <a:t>Frau Beyer 	</a:t>
            </a:r>
            <a:r>
              <a:rPr lang="de-DE" sz="1000" dirty="0"/>
              <a:t>					</a:t>
            </a:r>
          </a:p>
          <a:p>
            <a:pPr marL="0" indent="0">
              <a:lnSpc>
                <a:spcPct val="100000"/>
              </a:lnSpc>
              <a:spcBef>
                <a:spcPts val="0"/>
              </a:spcBef>
              <a:buNone/>
            </a:pPr>
            <a:r>
              <a:rPr lang="de-DE" sz="1000" dirty="0"/>
              <a:t>Schulleitung 		</a:t>
            </a:r>
          </a:p>
          <a:p>
            <a:pPr marL="0" indent="0">
              <a:lnSpc>
                <a:spcPct val="100000"/>
              </a:lnSpc>
              <a:spcBef>
                <a:spcPts val="0"/>
              </a:spcBef>
              <a:buNone/>
            </a:pPr>
            <a:r>
              <a:rPr lang="de-DE" sz="1000" dirty="0"/>
              <a:t>06441-1771				</a:t>
            </a:r>
          </a:p>
          <a:p>
            <a:pPr marL="0" indent="0">
              <a:lnSpc>
                <a:spcPct val="100000"/>
              </a:lnSpc>
              <a:spcBef>
                <a:spcPts val="0"/>
              </a:spcBef>
              <a:buNone/>
            </a:pPr>
            <a:r>
              <a:rPr lang="de-DE" sz="1000" dirty="0">
                <a:hlinkClick r:id="rId2"/>
              </a:rPr>
              <a:t>poststelle@G.Naunheim.schulverwaltung.hessen.de</a:t>
            </a:r>
            <a:r>
              <a:rPr lang="de-DE" sz="1000" dirty="0"/>
              <a:t>	</a:t>
            </a:r>
          </a:p>
          <a:p>
            <a:pPr marL="0" indent="0">
              <a:lnSpc>
                <a:spcPct val="100000"/>
              </a:lnSpc>
              <a:spcBef>
                <a:spcPts val="0"/>
              </a:spcBef>
              <a:buNone/>
            </a:pPr>
            <a:endParaRPr lang="de-DE" sz="1000" dirty="0"/>
          </a:p>
          <a:p>
            <a:pPr marL="0" indent="0">
              <a:lnSpc>
                <a:spcPct val="100000"/>
              </a:lnSpc>
              <a:spcBef>
                <a:spcPts val="0"/>
              </a:spcBef>
              <a:buNone/>
            </a:pPr>
            <a:endParaRPr lang="de-DE" sz="1000" dirty="0"/>
          </a:p>
          <a:p>
            <a:pPr marL="0" indent="0">
              <a:lnSpc>
                <a:spcPct val="100000"/>
              </a:lnSpc>
              <a:spcBef>
                <a:spcPts val="0"/>
              </a:spcBef>
              <a:buNone/>
            </a:pPr>
            <a:r>
              <a:rPr lang="de-DE" sz="1000" b="1" dirty="0"/>
              <a:t>GWAB:</a:t>
            </a:r>
            <a:endParaRPr lang="de-DE" sz="1000" dirty="0"/>
          </a:p>
          <a:p>
            <a:pPr marL="0" indent="0">
              <a:lnSpc>
                <a:spcPct val="100000"/>
              </a:lnSpc>
              <a:spcBef>
                <a:spcPts val="0"/>
              </a:spcBef>
              <a:buNone/>
            </a:pPr>
            <a:r>
              <a:rPr lang="de-DE" sz="1000" dirty="0"/>
              <a:t>Lisa Schiller</a:t>
            </a:r>
          </a:p>
          <a:p>
            <a:pPr marL="0" indent="0">
              <a:lnSpc>
                <a:spcPct val="100000"/>
              </a:lnSpc>
              <a:spcBef>
                <a:spcPts val="0"/>
              </a:spcBef>
              <a:buNone/>
            </a:pPr>
            <a:r>
              <a:rPr lang="de-DE" sz="1000" dirty="0"/>
              <a:t>Projektkoordination Ganztagsbetreuung</a:t>
            </a:r>
          </a:p>
          <a:p>
            <a:pPr marL="0" indent="0">
              <a:lnSpc>
                <a:spcPct val="100000"/>
              </a:lnSpc>
              <a:spcBef>
                <a:spcPts val="0"/>
              </a:spcBef>
              <a:buNone/>
            </a:pPr>
            <a:r>
              <a:rPr lang="de-DE" sz="1000" dirty="0"/>
              <a:t>06441-4071360</a:t>
            </a:r>
          </a:p>
          <a:p>
            <a:pPr marL="0" indent="0">
              <a:lnSpc>
                <a:spcPct val="100000"/>
              </a:lnSpc>
              <a:spcBef>
                <a:spcPts val="0"/>
              </a:spcBef>
              <a:buNone/>
            </a:pPr>
            <a:r>
              <a:rPr lang="de-DE" sz="1000" dirty="0"/>
              <a:t>Lisa.Schiller@lahn-dill-kreis.de				</a:t>
            </a:r>
          </a:p>
          <a:p>
            <a:pPr marL="0" indent="0">
              <a:buNone/>
            </a:pPr>
            <a:endParaRPr lang="de-DE" sz="1000" dirty="0"/>
          </a:p>
          <a:p>
            <a:pPr marL="0" indent="0">
              <a:buNone/>
            </a:pPr>
            <a:r>
              <a:rPr lang="de-DE" sz="1000" b="1" dirty="0" err="1"/>
              <a:t>MensaMax</a:t>
            </a:r>
            <a:endParaRPr lang="de-DE" sz="1000" b="1" dirty="0"/>
          </a:p>
          <a:p>
            <a:pPr marL="0" lvl="1" indent="180975">
              <a:buFont typeface="Wingdings" panose="05000000000000000000" pitchFamily="2" charset="2"/>
              <a:buChar char="§"/>
            </a:pPr>
            <a:r>
              <a:rPr lang="de-DE" sz="1000" dirty="0"/>
              <a:t>Eltern-Hotline 07231 958 24-20</a:t>
            </a:r>
          </a:p>
          <a:p>
            <a:pPr marL="0" lvl="1" indent="180975">
              <a:buFont typeface="Wingdings" panose="05000000000000000000" pitchFamily="2" charset="2"/>
              <a:buChar char="§"/>
            </a:pPr>
            <a:r>
              <a:rPr lang="de-DE" sz="1000" dirty="0">
                <a:hlinkClick r:id="rId3"/>
              </a:rPr>
              <a:t>www.mensamax.de</a:t>
            </a:r>
            <a:endParaRPr lang="de-DE" sz="1000" dirty="0"/>
          </a:p>
          <a:p>
            <a:pPr marL="0" lvl="1" indent="180975">
              <a:buFont typeface="Wingdings" panose="05000000000000000000" pitchFamily="2" charset="2"/>
              <a:buChar char="§"/>
            </a:pPr>
            <a:r>
              <a:rPr lang="de-DE" sz="1000" dirty="0"/>
              <a:t>Erklärvideos </a:t>
            </a:r>
            <a:r>
              <a:rPr lang="de-DE" sz="1000" dirty="0" err="1"/>
              <a:t>MensaMax</a:t>
            </a:r>
            <a:r>
              <a:rPr lang="de-DE" sz="1000" dirty="0"/>
              <a:t> (</a:t>
            </a:r>
            <a:r>
              <a:rPr lang="de-DE" sz="1000" dirty="0">
                <a:hlinkClick r:id="rId4"/>
              </a:rPr>
              <a:t>Wie bestelle ich Essen? – YouTube</a:t>
            </a:r>
            <a:r>
              <a:rPr lang="de-DE" sz="1000" dirty="0"/>
              <a:t>, </a:t>
            </a:r>
            <a:r>
              <a:rPr lang="de-DE" sz="1000" dirty="0">
                <a:hlinkClick r:id="rId5"/>
              </a:rPr>
              <a:t>Neues </a:t>
            </a:r>
            <a:r>
              <a:rPr lang="de-DE" sz="1000" dirty="0" err="1">
                <a:hlinkClick r:id="rId5"/>
              </a:rPr>
              <a:t>MensaMax</a:t>
            </a:r>
            <a:r>
              <a:rPr lang="de-DE" sz="1000" dirty="0">
                <a:hlinkClick r:id="rId5"/>
              </a:rPr>
              <a:t> Konto anlegen. - YouTube</a:t>
            </a:r>
            <a:r>
              <a:rPr lang="de-DE" sz="1000" dirty="0"/>
              <a:t>)</a:t>
            </a:r>
          </a:p>
          <a:p>
            <a:pPr lvl="1"/>
            <a:endParaRPr lang="de-DE" sz="1000" b="1" dirty="0"/>
          </a:p>
          <a:p>
            <a:pPr marL="0" indent="0">
              <a:buNone/>
            </a:pPr>
            <a:r>
              <a:rPr lang="de-DE" sz="1000" b="1" dirty="0"/>
              <a:t>Lahn-Dill-Kreis - Servicedienst Schulservice</a:t>
            </a:r>
          </a:p>
          <a:p>
            <a:pPr marL="180975" lvl="2" indent="-180975">
              <a:lnSpc>
                <a:spcPct val="100000"/>
              </a:lnSpc>
              <a:spcBef>
                <a:spcPts val="0"/>
              </a:spcBef>
              <a:buFont typeface="Wingdings" panose="05000000000000000000" pitchFamily="2" charset="2"/>
              <a:buChar char="§"/>
            </a:pPr>
            <a:r>
              <a:rPr lang="de-DE" sz="1000" dirty="0"/>
              <a:t>Silke Artik, Fachdienstleitung</a:t>
            </a:r>
          </a:p>
          <a:p>
            <a:pPr marL="180975" lvl="2" indent="-180975">
              <a:lnSpc>
                <a:spcPct val="100000"/>
              </a:lnSpc>
              <a:spcBef>
                <a:spcPts val="0"/>
              </a:spcBef>
              <a:buFont typeface="Wingdings" panose="05000000000000000000" pitchFamily="2" charset="2"/>
              <a:buChar char="§"/>
            </a:pPr>
            <a:r>
              <a:rPr lang="de-DE" sz="1000" dirty="0"/>
              <a:t>Selina Weiser, Sachbearbeitung</a:t>
            </a:r>
          </a:p>
          <a:p>
            <a:pPr marL="180975" lvl="2" indent="-180975">
              <a:lnSpc>
                <a:spcPct val="100000"/>
              </a:lnSpc>
              <a:spcBef>
                <a:spcPts val="0"/>
              </a:spcBef>
              <a:buFont typeface="Wingdings" panose="05000000000000000000" pitchFamily="2" charset="2"/>
              <a:buChar char="§"/>
            </a:pPr>
            <a:r>
              <a:rPr lang="de-DE" sz="1000" dirty="0"/>
              <a:t>Jana Schmidt, Schulverpflegung</a:t>
            </a:r>
          </a:p>
          <a:p>
            <a:pPr marL="180975" lvl="2" indent="-180975">
              <a:lnSpc>
                <a:spcPct val="100000"/>
              </a:lnSpc>
              <a:spcBef>
                <a:spcPts val="0"/>
              </a:spcBef>
              <a:buFont typeface="Wingdings" panose="05000000000000000000" pitchFamily="2" charset="2"/>
              <a:buChar char="§"/>
            </a:pPr>
            <a:r>
              <a:rPr lang="de-DE" sz="1000" dirty="0">
                <a:hlinkClick r:id="rId6"/>
              </a:rPr>
              <a:t>ganztagsangebote@lahn-dill-kreis.de</a:t>
            </a:r>
            <a:endParaRPr lang="de-DE" sz="1000" dirty="0"/>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11</a:t>
            </a:fld>
            <a:endParaRPr lang="de-DE" dirty="0"/>
          </a:p>
        </p:txBody>
      </p:sp>
      <p:pic>
        <p:nvPicPr>
          <p:cNvPr id="8" name="Grafik 7">
            <a:extLst>
              <a:ext uri="{FF2B5EF4-FFF2-40B4-BE49-F238E27FC236}">
                <a16:creationId xmlns:a16="http://schemas.microsoft.com/office/drawing/2014/main" id="{9AD266DD-AB19-473B-A927-38EA3F1FAF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8961" y="813623"/>
            <a:ext cx="1111849" cy="325049"/>
          </a:xfrm>
          <a:prstGeom prst="rect">
            <a:avLst/>
          </a:prstGeom>
        </p:spPr>
      </p:pic>
      <p:pic>
        <p:nvPicPr>
          <p:cNvPr id="9" name="Grafik 8">
            <a:extLst>
              <a:ext uri="{FF2B5EF4-FFF2-40B4-BE49-F238E27FC236}">
                <a16:creationId xmlns:a16="http://schemas.microsoft.com/office/drawing/2014/main" id="{674E6A3C-2073-4E8A-9448-98FF6554059E}"/>
              </a:ext>
            </a:extLst>
          </p:cNvPr>
          <p:cNvPicPr>
            <a:picLocks noChangeAspect="1"/>
          </p:cNvPicPr>
          <p:nvPr/>
        </p:nvPicPr>
        <p:blipFill>
          <a:blip r:embed="rId9"/>
          <a:stretch>
            <a:fillRect/>
          </a:stretch>
        </p:blipFill>
        <p:spPr>
          <a:xfrm>
            <a:off x="7089210" y="1287479"/>
            <a:ext cx="1435581" cy="421927"/>
          </a:xfrm>
          <a:prstGeom prst="rect">
            <a:avLst/>
          </a:prstGeom>
        </p:spPr>
      </p:pic>
    </p:spTree>
    <p:extLst>
      <p:ext uri="{BB962C8B-B14F-4D97-AF65-F5344CB8AC3E}">
        <p14:creationId xmlns:p14="http://schemas.microsoft.com/office/powerpoint/2010/main" val="168591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p:txBody>
          <a:bodyPr/>
          <a:lstStyle/>
          <a:p>
            <a:pPr marL="0" indent="0" algn="ctr">
              <a:buNone/>
            </a:pPr>
            <a:endParaRPr lang="de-DE" sz="2400" b="1" dirty="0"/>
          </a:p>
          <a:p>
            <a:pPr marL="0" indent="0" algn="ctr">
              <a:buNone/>
            </a:pPr>
            <a:endParaRPr lang="de-DE" sz="2400" b="1" dirty="0"/>
          </a:p>
          <a:p>
            <a:pPr marL="0" indent="0" algn="ctr">
              <a:buNone/>
            </a:pPr>
            <a:r>
              <a:rPr lang="de-DE" sz="2400" b="1" dirty="0"/>
              <a:t>Herzlichen Dank für Ihre Aufmerksamkeit!</a:t>
            </a:r>
          </a:p>
          <a:p>
            <a:pPr marL="0" indent="0" algn="ctr">
              <a:buNone/>
            </a:pPr>
            <a:endParaRPr lang="de-DE" sz="2400" dirty="0"/>
          </a:p>
          <a:p>
            <a:pPr marL="0" indent="0" algn="ctr">
              <a:buNone/>
            </a:pPr>
            <a:r>
              <a:rPr lang="de-DE" sz="2400" dirty="0"/>
              <a:t>Wir sind offen für Ihre Fragen </a:t>
            </a:r>
            <a:r>
              <a:rPr lang="de-DE" sz="2400" dirty="0">
                <a:sym typeface="Wingdings" panose="05000000000000000000" pitchFamily="2" charset="2"/>
              </a:rPr>
              <a:t> </a:t>
            </a:r>
            <a:endParaRPr lang="de-DE" sz="2400" dirty="0"/>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12</a:t>
            </a:fld>
            <a:endParaRPr lang="de-DE" dirty="0"/>
          </a:p>
        </p:txBody>
      </p:sp>
      <p:pic>
        <p:nvPicPr>
          <p:cNvPr id="6" name="Grafik 5">
            <a:extLst>
              <a:ext uri="{FF2B5EF4-FFF2-40B4-BE49-F238E27FC236}">
                <a16:creationId xmlns:a16="http://schemas.microsoft.com/office/drawing/2014/main" id="{0A376A65-7C88-4E03-B7E2-0C046F7F17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5420" y="868750"/>
            <a:ext cx="1565390" cy="457641"/>
          </a:xfrm>
          <a:prstGeom prst="rect">
            <a:avLst/>
          </a:prstGeom>
        </p:spPr>
      </p:pic>
      <p:pic>
        <p:nvPicPr>
          <p:cNvPr id="8" name="Grafik 7">
            <a:extLst>
              <a:ext uri="{FF2B5EF4-FFF2-40B4-BE49-F238E27FC236}">
                <a16:creationId xmlns:a16="http://schemas.microsoft.com/office/drawing/2014/main" id="{E46B5C7A-B984-4EA3-81D0-92A1E37F4C2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618" r="20071"/>
          <a:stretch/>
        </p:blipFill>
        <p:spPr>
          <a:xfrm>
            <a:off x="423329" y="3105680"/>
            <a:ext cx="1377421" cy="2362200"/>
          </a:xfrm>
          <a:prstGeom prst="rect">
            <a:avLst/>
          </a:prstGeom>
        </p:spPr>
      </p:pic>
      <p:pic>
        <p:nvPicPr>
          <p:cNvPr id="9" name="Grafik 8">
            <a:extLst>
              <a:ext uri="{FF2B5EF4-FFF2-40B4-BE49-F238E27FC236}">
                <a16:creationId xmlns:a16="http://schemas.microsoft.com/office/drawing/2014/main" id="{B3A40303-A386-489F-B045-39ADD23FA90F}"/>
              </a:ext>
            </a:extLst>
          </p:cNvPr>
          <p:cNvPicPr>
            <a:picLocks noChangeAspect="1"/>
          </p:cNvPicPr>
          <p:nvPr/>
        </p:nvPicPr>
        <p:blipFill>
          <a:blip r:embed="rId6"/>
          <a:stretch>
            <a:fillRect/>
          </a:stretch>
        </p:blipFill>
        <p:spPr>
          <a:xfrm>
            <a:off x="6988381" y="1488534"/>
            <a:ext cx="1557096" cy="457641"/>
          </a:xfrm>
          <a:prstGeom prst="rect">
            <a:avLst/>
          </a:prstGeom>
        </p:spPr>
      </p:pic>
    </p:spTree>
    <p:extLst>
      <p:ext uri="{BB962C8B-B14F-4D97-AF65-F5344CB8AC3E}">
        <p14:creationId xmlns:p14="http://schemas.microsoft.com/office/powerpoint/2010/main" val="134539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0FFA239-6DDF-47B9-9ABE-3B8B84127235}"/>
              </a:ext>
            </a:extLst>
          </p:cNvPr>
          <p:cNvSpPr>
            <a:spLocks noGrp="1"/>
          </p:cNvSpPr>
          <p:nvPr>
            <p:ph sz="quarter" idx="13"/>
          </p:nvPr>
        </p:nvSpPr>
        <p:spPr>
          <a:xfrm>
            <a:off x="838198" y="1794625"/>
            <a:ext cx="7882469" cy="3618039"/>
          </a:xfrm>
        </p:spPr>
        <p:txBody>
          <a:bodyPr/>
          <a:lstStyle/>
          <a:p>
            <a:pPr marL="0" indent="0">
              <a:buNone/>
            </a:pPr>
            <a:r>
              <a:rPr lang="de-DE" sz="2150" dirty="0"/>
              <a:t>Beispiel: Kosten für ein Kind im Modul 1 pro Jahr betragen 600 €</a:t>
            </a:r>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AA9C917D-7A11-4C67-93F0-BDF00AB21725}"/>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FFFFFF"/>
                </a:solidFill>
                <a:effectLst/>
                <a:uLnTx/>
                <a:uFillTx/>
                <a:latin typeface="Frutiger 45 Light" panose="02000503000000020004" pitchFamily="2" charset="0"/>
                <a:ea typeface="+mn-ea"/>
                <a:cs typeface="+mn-cs"/>
              </a:rPr>
              <a:t>LDK</a:t>
            </a:r>
          </a:p>
          <a:p>
            <a:pPr marL="0" marR="0" lvl="0" indent="0" algn="l" defTabSz="457200" rtl="0" eaLnBrk="1" fontAlgn="auto" latinLnBrk="0" hangingPunct="1">
              <a:lnSpc>
                <a:spcPct val="100000"/>
              </a:lnSpc>
              <a:spcBef>
                <a:spcPts val="0"/>
              </a:spcBef>
              <a:spcAft>
                <a:spcPts val="0"/>
              </a:spcAft>
              <a:buClrTx/>
              <a:buSzTx/>
              <a:buFontTx/>
              <a:buNone/>
              <a:tabLst/>
              <a:defRPr/>
            </a:pPr>
            <a:fld id="{F098F14C-305A-4571-AEFA-8B913CDFC160}" type="datetime1">
              <a:rPr kumimoji="0" lang="de-DE" sz="1200" b="0" i="0" u="none" strike="noStrike" kern="1200" cap="none" spc="0" normalizeH="0" baseline="0" noProof="0" smtClean="0">
                <a:ln>
                  <a:noFill/>
                </a:ln>
                <a:solidFill>
                  <a:srgbClr val="FFFFFF"/>
                </a:solidFill>
                <a:effectLst/>
                <a:uLnTx/>
                <a:uFillTx/>
                <a:latin typeface="Frutiger 45 Light" panose="0200050300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27.06.2024</a:t>
            </a:fld>
            <a:endParaRPr kumimoji="0" lang="de-DE" sz="1200" b="0" i="0" u="none" strike="noStrike" kern="1200" cap="none" spc="0" normalizeH="0" baseline="0" noProof="0" dirty="0">
              <a:ln>
                <a:noFill/>
              </a:ln>
              <a:solidFill>
                <a:srgbClr val="FFFFFF"/>
              </a:solidFill>
              <a:effectLst/>
              <a:uLnTx/>
              <a:uFillTx/>
              <a:latin typeface="Frutiger 45 Light" panose="02000503000000020004" pitchFamily="2" charset="0"/>
              <a:ea typeface="+mn-ea"/>
              <a:cs typeface="+mn-cs"/>
            </a:endParaRPr>
          </a:p>
        </p:txBody>
      </p:sp>
      <p:sp>
        <p:nvSpPr>
          <p:cNvPr id="5" name="Foliennummernplatzhalter 4">
            <a:extLst>
              <a:ext uri="{FF2B5EF4-FFF2-40B4-BE49-F238E27FC236}">
                <a16:creationId xmlns:a16="http://schemas.microsoft.com/office/drawing/2014/main" id="{255FE75B-4F5F-4F36-969A-83EB30CDF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FFFFFF"/>
                </a:solidFill>
                <a:effectLst/>
                <a:uLnTx/>
                <a:uFillTx/>
                <a:latin typeface="Frutiger 45 Light" panose="02000503000000020004" pitchFamily="2" charset="0"/>
                <a:ea typeface="+mn-ea"/>
                <a:cs typeface="+mn-cs"/>
              </a:rPr>
              <a:t>Folie </a:t>
            </a:r>
            <a:fld id="{F2A4ABAC-63A4-42CC-85ED-2D6F880D4BAE}" type="slidenum">
              <a:rPr kumimoji="0" lang="de-DE" sz="1200" b="0" i="0" u="none" strike="noStrike" kern="1200" cap="none" spc="0" normalizeH="0" baseline="0" noProof="0" smtClean="0">
                <a:ln>
                  <a:noFill/>
                </a:ln>
                <a:solidFill>
                  <a:srgbClr val="FFFFFF"/>
                </a:solidFill>
                <a:effectLst/>
                <a:uLnTx/>
                <a:uFillTx/>
                <a:latin typeface="Frutiger 45 Light"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srgbClr val="FFFFFF"/>
              </a:solidFill>
              <a:effectLst/>
              <a:uLnTx/>
              <a:uFillTx/>
              <a:latin typeface="Frutiger 45 Light" panose="02000503000000020004" pitchFamily="2" charset="0"/>
              <a:ea typeface="+mn-ea"/>
              <a:cs typeface="+mn-cs"/>
            </a:endParaRPr>
          </a:p>
        </p:txBody>
      </p:sp>
      <p:graphicFrame>
        <p:nvGraphicFramePr>
          <p:cNvPr id="8" name="Diagramm 7">
            <a:extLst>
              <a:ext uri="{FF2B5EF4-FFF2-40B4-BE49-F238E27FC236}">
                <a16:creationId xmlns:a16="http://schemas.microsoft.com/office/drawing/2014/main" id="{AC2A285A-2A63-40B5-BCD4-13F6EAA126E6}"/>
              </a:ext>
            </a:extLst>
          </p:cNvPr>
          <p:cNvGraphicFramePr/>
          <p:nvPr/>
        </p:nvGraphicFramePr>
        <p:xfrm>
          <a:off x="601211" y="2507397"/>
          <a:ext cx="3752675" cy="31036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m 10">
            <a:extLst>
              <a:ext uri="{FF2B5EF4-FFF2-40B4-BE49-F238E27FC236}">
                <a16:creationId xmlns:a16="http://schemas.microsoft.com/office/drawing/2014/main" id="{530F2E9C-7D7F-4609-8C14-24EAE50BAF11}"/>
              </a:ext>
            </a:extLst>
          </p:cNvPr>
          <p:cNvGraphicFramePr/>
          <p:nvPr/>
        </p:nvGraphicFramePr>
        <p:xfrm>
          <a:off x="3901392" y="2507398"/>
          <a:ext cx="4026203" cy="31036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a:extLst>
              <a:ext uri="{FF2B5EF4-FFF2-40B4-BE49-F238E27FC236}">
                <a16:creationId xmlns:a16="http://schemas.microsoft.com/office/drawing/2014/main" id="{45D5B85A-655C-43A7-94C9-D8A8787802AF}"/>
              </a:ext>
            </a:extLst>
          </p:cNvPr>
          <p:cNvSpPr txBox="1"/>
          <p:nvPr/>
        </p:nvSpPr>
        <p:spPr>
          <a:xfrm>
            <a:off x="1327233" y="5611091"/>
            <a:ext cx="200888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F81A5"/>
                </a:solidFill>
                <a:effectLst/>
                <a:uLnTx/>
                <a:uFillTx/>
                <a:latin typeface="Calibri"/>
                <a:ea typeface="+mn-ea"/>
                <a:cs typeface="+mn-cs"/>
              </a:rPr>
              <a:t>12 x </a:t>
            </a:r>
            <a:r>
              <a:rPr lang="de-DE" dirty="0">
                <a:solidFill>
                  <a:srgbClr val="4F81A5"/>
                </a:solidFill>
                <a:latin typeface="Calibri"/>
              </a:rPr>
              <a:t>50 </a:t>
            </a:r>
            <a:r>
              <a:rPr kumimoji="0" lang="de-DE" sz="1800" b="0" i="0" u="none" strike="noStrike" kern="1200" cap="none" spc="0" normalizeH="0" baseline="0" noProof="0" dirty="0">
                <a:ln>
                  <a:noFill/>
                </a:ln>
                <a:solidFill>
                  <a:srgbClr val="4F81A5"/>
                </a:solidFill>
                <a:effectLst/>
                <a:uLnTx/>
                <a:uFillTx/>
                <a:latin typeface="Calibri"/>
                <a:ea typeface="+mn-ea"/>
                <a:cs typeface="+mn-cs"/>
              </a:rPr>
              <a:t>€= </a:t>
            </a:r>
            <a:r>
              <a:rPr lang="de-DE" dirty="0">
                <a:solidFill>
                  <a:srgbClr val="4F81A5"/>
                </a:solidFill>
                <a:latin typeface="Calibri"/>
              </a:rPr>
              <a:t>600</a:t>
            </a:r>
            <a:r>
              <a:rPr kumimoji="0" lang="de-DE" sz="1800" b="0" i="0" u="none" strike="noStrike" kern="1200" cap="none" spc="0" normalizeH="0" baseline="0" noProof="0" dirty="0">
                <a:ln>
                  <a:noFill/>
                </a:ln>
                <a:solidFill>
                  <a:srgbClr val="4F81A5"/>
                </a:solidFill>
                <a:effectLst/>
                <a:uLnTx/>
                <a:uFillTx/>
                <a:latin typeface="Calibri"/>
                <a:ea typeface="+mn-ea"/>
                <a:cs typeface="+mn-cs"/>
              </a:rPr>
              <a:t>,00 €</a:t>
            </a:r>
          </a:p>
        </p:txBody>
      </p:sp>
      <p:sp>
        <p:nvSpPr>
          <p:cNvPr id="13" name="Textfeld 12">
            <a:extLst>
              <a:ext uri="{FF2B5EF4-FFF2-40B4-BE49-F238E27FC236}">
                <a16:creationId xmlns:a16="http://schemas.microsoft.com/office/drawing/2014/main" id="{7A870BCC-8359-4B50-90AB-B8B298195EBC}"/>
              </a:ext>
            </a:extLst>
          </p:cNvPr>
          <p:cNvSpPr txBox="1"/>
          <p:nvPr/>
        </p:nvSpPr>
        <p:spPr>
          <a:xfrm>
            <a:off x="4764178" y="5626833"/>
            <a:ext cx="17171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F81A5"/>
                </a:solidFill>
                <a:effectLst/>
                <a:uLnTx/>
                <a:uFillTx/>
                <a:latin typeface="Calibri"/>
                <a:ea typeface="+mn-ea"/>
                <a:cs typeface="+mn-cs"/>
              </a:rPr>
              <a:t>10 x 60 €= 600 €</a:t>
            </a:r>
          </a:p>
        </p:txBody>
      </p:sp>
      <p:pic>
        <p:nvPicPr>
          <p:cNvPr id="10" name="Grafik 9">
            <a:extLst>
              <a:ext uri="{FF2B5EF4-FFF2-40B4-BE49-F238E27FC236}">
                <a16:creationId xmlns:a16="http://schemas.microsoft.com/office/drawing/2014/main" id="{5868FF67-9C8A-4A46-9F38-8396853BDBC7}"/>
              </a:ext>
            </a:extLst>
          </p:cNvPr>
          <p:cNvPicPr>
            <a:picLocks noChangeAspect="1"/>
          </p:cNvPicPr>
          <p:nvPr/>
        </p:nvPicPr>
        <p:blipFill>
          <a:blip r:embed="rId4"/>
          <a:stretch>
            <a:fillRect/>
          </a:stretch>
        </p:blipFill>
        <p:spPr>
          <a:xfrm>
            <a:off x="7209804" y="1234372"/>
            <a:ext cx="1435581" cy="421927"/>
          </a:xfrm>
          <a:prstGeom prst="rect">
            <a:avLst/>
          </a:prstGeom>
        </p:spPr>
      </p:pic>
      <p:pic>
        <p:nvPicPr>
          <p:cNvPr id="14" name="Grafik 13">
            <a:extLst>
              <a:ext uri="{FF2B5EF4-FFF2-40B4-BE49-F238E27FC236}">
                <a16:creationId xmlns:a16="http://schemas.microsoft.com/office/drawing/2014/main" id="{2032F7DD-EB3C-4506-8286-F41D0F5EF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8961" y="788240"/>
            <a:ext cx="1111849" cy="325049"/>
          </a:xfrm>
          <a:prstGeom prst="rect">
            <a:avLst/>
          </a:prstGeom>
        </p:spPr>
      </p:pic>
      <p:sp>
        <p:nvSpPr>
          <p:cNvPr id="15" name="Titel 1">
            <a:extLst>
              <a:ext uri="{FF2B5EF4-FFF2-40B4-BE49-F238E27FC236}">
                <a16:creationId xmlns:a16="http://schemas.microsoft.com/office/drawing/2014/main" id="{ADE6FE50-B69A-450D-9168-BBA592AB3BEA}"/>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Elternentgelte</a:t>
            </a:r>
          </a:p>
        </p:txBody>
      </p:sp>
    </p:spTree>
    <p:extLst>
      <p:ext uri="{BB962C8B-B14F-4D97-AF65-F5344CB8AC3E}">
        <p14:creationId xmlns:p14="http://schemas.microsoft.com/office/powerpoint/2010/main" val="331901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nhaltsplatzhalter 16">
            <a:extLst>
              <a:ext uri="{FF2B5EF4-FFF2-40B4-BE49-F238E27FC236}">
                <a16:creationId xmlns:a16="http://schemas.microsoft.com/office/drawing/2014/main" id="{8E98EAF7-1738-4F61-85EC-BB33CEDB4B4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198" y="1138672"/>
            <a:ext cx="6192370" cy="4894575"/>
          </a:xfrm>
        </p:spPr>
      </p:pic>
      <p:sp>
        <p:nvSpPr>
          <p:cNvPr id="2" name="Titel 1">
            <a:extLst>
              <a:ext uri="{FF2B5EF4-FFF2-40B4-BE49-F238E27FC236}">
                <a16:creationId xmlns:a16="http://schemas.microsoft.com/office/drawing/2014/main" id="{34489E12-9D7E-41AF-9148-80FBC259FFF2}"/>
              </a:ext>
            </a:extLst>
          </p:cNvPr>
          <p:cNvSpPr>
            <a:spLocks noGrp="1"/>
          </p:cNvSpPr>
          <p:nvPr>
            <p:ph type="title"/>
          </p:nvPr>
        </p:nvSpPr>
        <p:spPr>
          <a:xfrm>
            <a:off x="823118" y="407795"/>
            <a:ext cx="4713616" cy="931345"/>
          </a:xfrm>
        </p:spPr>
        <p:txBody>
          <a:bodyPr/>
          <a:lstStyle/>
          <a:p>
            <a:r>
              <a:rPr lang="de-DE" sz="2800" dirty="0">
                <a:latin typeface="Frutiger 45"/>
                <a:cs typeface="Arial" panose="020B0604020202020204" pitchFamily="34" charset="0"/>
              </a:rPr>
              <a:t>Das Rhythmisierungskonzept – Tagesstruktur </a:t>
            </a:r>
            <a:endParaRPr lang="de-DE" sz="2800" dirty="0">
              <a:latin typeface="Frutiger 45"/>
            </a:endParaRPr>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2</a:t>
            </a:fld>
            <a:endParaRPr lang="de-DE" dirty="0"/>
          </a:p>
        </p:txBody>
      </p:sp>
      <p:pic>
        <p:nvPicPr>
          <p:cNvPr id="8" name="Grafik 7">
            <a:extLst>
              <a:ext uri="{FF2B5EF4-FFF2-40B4-BE49-F238E27FC236}">
                <a16:creationId xmlns:a16="http://schemas.microsoft.com/office/drawing/2014/main" id="{493B8C7F-B8E3-4FC0-BBB5-DBF780DC1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61" y="813623"/>
            <a:ext cx="1111849" cy="325049"/>
          </a:xfrm>
          <a:prstGeom prst="rect">
            <a:avLst/>
          </a:prstGeom>
        </p:spPr>
      </p:pic>
      <p:pic>
        <p:nvPicPr>
          <p:cNvPr id="6" name="Grafik 5">
            <a:extLst>
              <a:ext uri="{FF2B5EF4-FFF2-40B4-BE49-F238E27FC236}">
                <a16:creationId xmlns:a16="http://schemas.microsoft.com/office/drawing/2014/main" id="{A89EA2A3-8F17-4E82-B524-6F40DDC2F4C6}"/>
              </a:ext>
            </a:extLst>
          </p:cNvPr>
          <p:cNvPicPr>
            <a:picLocks noChangeAspect="1"/>
          </p:cNvPicPr>
          <p:nvPr/>
        </p:nvPicPr>
        <p:blipFill>
          <a:blip r:embed="rId5"/>
          <a:stretch>
            <a:fillRect/>
          </a:stretch>
        </p:blipFill>
        <p:spPr>
          <a:xfrm>
            <a:off x="7089210" y="1287479"/>
            <a:ext cx="1435581" cy="421927"/>
          </a:xfrm>
          <a:prstGeom prst="rect">
            <a:avLst/>
          </a:prstGeom>
        </p:spPr>
      </p:pic>
    </p:spTree>
    <p:extLst>
      <p:ext uri="{BB962C8B-B14F-4D97-AF65-F5344CB8AC3E}">
        <p14:creationId xmlns:p14="http://schemas.microsoft.com/office/powerpoint/2010/main" val="352341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CC92C-CD02-4B77-A469-44AE6794FC2F}"/>
              </a:ext>
            </a:extLst>
          </p:cNvPr>
          <p:cNvSpPr>
            <a:spLocks noGrp="1"/>
          </p:cNvSpPr>
          <p:nvPr>
            <p:ph type="title"/>
          </p:nvPr>
        </p:nvSpPr>
        <p:spPr>
          <a:xfrm>
            <a:off x="632387" y="893219"/>
            <a:ext cx="7872149" cy="931345"/>
          </a:xfrm>
        </p:spPr>
        <p:txBody>
          <a:bodyPr/>
          <a:lstStyle/>
          <a:p>
            <a:r>
              <a:rPr lang="de-DE" sz="2800" dirty="0"/>
              <a:t>Geplante Förder- und </a:t>
            </a:r>
            <a:r>
              <a:rPr lang="de-DE" sz="2800" dirty="0" err="1"/>
              <a:t>Forderangebote</a:t>
            </a:r>
            <a:endParaRPr lang="de-DE" sz="2800" dirty="0"/>
          </a:p>
        </p:txBody>
      </p:sp>
      <p:sp>
        <p:nvSpPr>
          <p:cNvPr id="3" name="Inhaltsplatzhalter 2">
            <a:extLst>
              <a:ext uri="{FF2B5EF4-FFF2-40B4-BE49-F238E27FC236}">
                <a16:creationId xmlns:a16="http://schemas.microsoft.com/office/drawing/2014/main" id="{2E330BF9-FBBD-4BEF-9170-78BB1FAF37A2}"/>
              </a:ext>
            </a:extLst>
          </p:cNvPr>
          <p:cNvSpPr>
            <a:spLocks noGrp="1"/>
          </p:cNvSpPr>
          <p:nvPr>
            <p:ph sz="quarter" idx="13"/>
          </p:nvPr>
        </p:nvSpPr>
        <p:spPr>
          <a:xfrm>
            <a:off x="612132" y="1824564"/>
            <a:ext cx="7622613" cy="3945063"/>
          </a:xfrm>
        </p:spPr>
        <p:txBody>
          <a:bodyPr/>
          <a:lstStyle/>
          <a:p>
            <a:pPr>
              <a:buFont typeface="Wingdings" panose="05000000000000000000" pitchFamily="2" charset="2"/>
              <a:buChar char="§"/>
            </a:pPr>
            <a:r>
              <a:rPr lang="de-DE" sz="2000" dirty="0">
                <a:sym typeface="Wingdings" panose="05000000000000000000" pitchFamily="2" charset="2"/>
              </a:rPr>
              <a:t>Fußball AG / TuS Naunheim</a:t>
            </a:r>
          </a:p>
          <a:p>
            <a:pPr>
              <a:buFont typeface="Wingdings" panose="05000000000000000000" pitchFamily="2" charset="2"/>
              <a:buChar char="§"/>
            </a:pPr>
            <a:r>
              <a:rPr lang="de-DE" sz="2000" dirty="0">
                <a:sym typeface="Wingdings" panose="05000000000000000000" pitchFamily="2" charset="2"/>
              </a:rPr>
              <a:t>Judoverein Wetzlar</a:t>
            </a:r>
          </a:p>
          <a:p>
            <a:pPr>
              <a:buFont typeface="Wingdings" panose="05000000000000000000" pitchFamily="2" charset="2"/>
              <a:buChar char="§"/>
            </a:pPr>
            <a:r>
              <a:rPr lang="de-DE" sz="2000" dirty="0">
                <a:sym typeface="Wingdings" panose="05000000000000000000" pitchFamily="2" charset="2"/>
              </a:rPr>
              <a:t>Wetzlarer Musikschule</a:t>
            </a:r>
          </a:p>
          <a:p>
            <a:pPr>
              <a:buFont typeface="Wingdings" panose="05000000000000000000" pitchFamily="2" charset="2"/>
              <a:buChar char="§"/>
            </a:pPr>
            <a:r>
              <a:rPr lang="de-DE" sz="2000" dirty="0">
                <a:sym typeface="Wingdings" panose="05000000000000000000" pitchFamily="2" charset="2"/>
              </a:rPr>
              <a:t>„Unser Dorf“ / </a:t>
            </a:r>
            <a:r>
              <a:rPr lang="de-DE" sz="2000" dirty="0" err="1">
                <a:sym typeface="Wingdings" panose="05000000000000000000" pitchFamily="2" charset="2"/>
              </a:rPr>
              <a:t>Naunheimer</a:t>
            </a:r>
            <a:r>
              <a:rPr lang="de-DE" sz="2000" dirty="0">
                <a:sym typeface="Wingdings" panose="05000000000000000000" pitchFamily="2" charset="2"/>
              </a:rPr>
              <a:t> Vereine (3.+4. Klasse)</a:t>
            </a:r>
          </a:p>
          <a:p>
            <a:pPr>
              <a:buFont typeface="Wingdings" panose="05000000000000000000" pitchFamily="2" charset="2"/>
              <a:buChar char="§"/>
            </a:pPr>
            <a:r>
              <a:rPr lang="de-DE" sz="2000" dirty="0">
                <a:sym typeface="Wingdings" panose="05000000000000000000" pitchFamily="2" charset="2"/>
              </a:rPr>
              <a:t>Kirchengemeinde Naunheim </a:t>
            </a:r>
          </a:p>
          <a:p>
            <a:pPr marL="0" indent="0">
              <a:buNone/>
            </a:pPr>
            <a:endParaRPr lang="de-DE" sz="2000" dirty="0">
              <a:sym typeface="Wingdings" panose="05000000000000000000" pitchFamily="2" charset="2"/>
            </a:endParaRPr>
          </a:p>
          <a:p>
            <a:pPr marL="0" indent="0">
              <a:buNone/>
            </a:pPr>
            <a:r>
              <a:rPr lang="de-DE" sz="2000" dirty="0">
                <a:sym typeface="Wingdings" panose="05000000000000000000" pitchFamily="2" charset="2"/>
              </a:rPr>
              <a:t>….weitere Angebote sind in Planung</a:t>
            </a:r>
          </a:p>
          <a:p>
            <a:pPr>
              <a:buFont typeface="Wingdings" panose="05000000000000000000" pitchFamily="2" charset="2"/>
              <a:buChar char="à"/>
            </a:pPr>
            <a:endParaRPr lang="de-DE" sz="2000" dirty="0">
              <a:sym typeface="Wingdings" panose="05000000000000000000" pitchFamily="2" charset="2"/>
            </a:endParaRPr>
          </a:p>
          <a:p>
            <a:pPr marL="0" indent="0">
              <a:buNone/>
            </a:pPr>
            <a:endParaRPr lang="de-DE" sz="2000" dirty="0">
              <a:highlight>
                <a:srgbClr val="FFFF00"/>
              </a:highlight>
            </a:endParaRPr>
          </a:p>
          <a:p>
            <a:endParaRPr lang="de-DE" sz="2000" dirty="0">
              <a:highlight>
                <a:srgbClr val="FFFF00"/>
              </a:highlight>
            </a:endParaRPr>
          </a:p>
        </p:txBody>
      </p:sp>
      <p:sp>
        <p:nvSpPr>
          <p:cNvPr id="4" name="Datumsplatzhalter 3">
            <a:extLst>
              <a:ext uri="{FF2B5EF4-FFF2-40B4-BE49-F238E27FC236}">
                <a16:creationId xmlns:a16="http://schemas.microsoft.com/office/drawing/2014/main" id="{09B898FF-387A-4F94-8610-19F1E6262D0D}"/>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7F1F6D1D-8BDE-44F7-902C-8D9239BFE626}"/>
              </a:ext>
            </a:extLst>
          </p:cNvPr>
          <p:cNvSpPr>
            <a:spLocks noGrp="1"/>
          </p:cNvSpPr>
          <p:nvPr>
            <p:ph type="sldNum" sz="quarter" idx="12"/>
          </p:nvPr>
        </p:nvSpPr>
        <p:spPr/>
        <p:txBody>
          <a:bodyPr/>
          <a:lstStyle/>
          <a:p>
            <a:r>
              <a:rPr lang="de-DE"/>
              <a:t>Folie </a:t>
            </a:r>
            <a:fld id="{F2A4ABAC-63A4-42CC-85ED-2D6F880D4BAE}" type="slidenum">
              <a:rPr lang="de-DE" smtClean="0"/>
              <a:pPr/>
              <a:t>3</a:t>
            </a:fld>
            <a:endParaRPr lang="de-DE" dirty="0"/>
          </a:p>
        </p:txBody>
      </p:sp>
      <p:pic>
        <p:nvPicPr>
          <p:cNvPr id="7" name="Grafik 6">
            <a:extLst>
              <a:ext uri="{FF2B5EF4-FFF2-40B4-BE49-F238E27FC236}">
                <a16:creationId xmlns:a16="http://schemas.microsoft.com/office/drawing/2014/main" id="{4FE6DE05-3107-47A5-8F1A-B3F51C7F95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8961" y="813623"/>
            <a:ext cx="1111849" cy="325049"/>
          </a:xfrm>
          <a:prstGeom prst="rect">
            <a:avLst/>
          </a:prstGeom>
        </p:spPr>
      </p:pic>
      <p:pic>
        <p:nvPicPr>
          <p:cNvPr id="9" name="Grafik 8">
            <a:extLst>
              <a:ext uri="{FF2B5EF4-FFF2-40B4-BE49-F238E27FC236}">
                <a16:creationId xmlns:a16="http://schemas.microsoft.com/office/drawing/2014/main" id="{9BB8F11C-BC44-41B1-B54B-B95EC0113F5F}"/>
              </a:ext>
            </a:extLst>
          </p:cNvPr>
          <p:cNvPicPr>
            <a:picLocks noChangeAspect="1"/>
          </p:cNvPicPr>
          <p:nvPr/>
        </p:nvPicPr>
        <p:blipFill>
          <a:blip r:embed="rId4"/>
          <a:stretch>
            <a:fillRect/>
          </a:stretch>
        </p:blipFill>
        <p:spPr>
          <a:xfrm>
            <a:off x="7089210" y="1287479"/>
            <a:ext cx="1435581" cy="421927"/>
          </a:xfrm>
          <a:prstGeom prst="rect">
            <a:avLst/>
          </a:prstGeom>
        </p:spPr>
      </p:pic>
      <p:pic>
        <p:nvPicPr>
          <p:cNvPr id="2050" name="Picture 2" descr="AG-Angebote – WITTHAUSCHULE">
            <a:extLst>
              <a:ext uri="{FF2B5EF4-FFF2-40B4-BE49-F238E27FC236}">
                <a16:creationId xmlns:a16="http://schemas.microsoft.com/office/drawing/2014/main" id="{00064F9F-1A9D-4F48-986D-92692DE0E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610" y="3361760"/>
            <a:ext cx="3028769" cy="246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96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4A38A-0D26-4A31-B38F-685F216B9A2E}"/>
              </a:ext>
            </a:extLst>
          </p:cNvPr>
          <p:cNvSpPr>
            <a:spLocks noGrp="1"/>
          </p:cNvSpPr>
          <p:nvPr>
            <p:ph type="title"/>
          </p:nvPr>
        </p:nvSpPr>
        <p:spPr>
          <a:xfrm>
            <a:off x="453006" y="532860"/>
            <a:ext cx="5694060" cy="931345"/>
          </a:xfrm>
        </p:spPr>
        <p:txBody>
          <a:bodyPr/>
          <a:lstStyle/>
          <a:p>
            <a:br>
              <a:rPr lang="de-DE" sz="2800" dirty="0"/>
            </a:br>
            <a:r>
              <a:rPr lang="de-DE" sz="2800" dirty="0"/>
              <a:t>Module und Beiträge</a:t>
            </a:r>
          </a:p>
        </p:txBody>
      </p:sp>
      <p:sp>
        <p:nvSpPr>
          <p:cNvPr id="3" name="Inhaltsplatzhalter 2">
            <a:extLst>
              <a:ext uri="{FF2B5EF4-FFF2-40B4-BE49-F238E27FC236}">
                <a16:creationId xmlns:a16="http://schemas.microsoft.com/office/drawing/2014/main" id="{1590A86E-265B-4F41-B1F1-A71699B21987}"/>
              </a:ext>
            </a:extLst>
          </p:cNvPr>
          <p:cNvSpPr>
            <a:spLocks noGrp="1"/>
          </p:cNvSpPr>
          <p:nvPr>
            <p:ph sz="quarter" idx="13"/>
          </p:nvPr>
        </p:nvSpPr>
        <p:spPr>
          <a:xfrm>
            <a:off x="268867" y="2442114"/>
            <a:ext cx="8422127" cy="2300681"/>
          </a:xfrm>
        </p:spPr>
        <p:txBody>
          <a:bodyPr/>
          <a:lstStyle/>
          <a:p>
            <a:pPr marL="0" indent="0">
              <a:buNone/>
            </a:pPr>
            <a:endParaRPr lang="de-DE" sz="1500" dirty="0"/>
          </a:p>
          <a:p>
            <a:pPr marL="0" indent="0">
              <a:buNone/>
            </a:pPr>
            <a:endParaRPr lang="de-DE" sz="1500" dirty="0"/>
          </a:p>
          <a:p>
            <a:pPr marL="0" indent="0">
              <a:buNone/>
            </a:pPr>
            <a:endParaRPr lang="de-DE" sz="1500" dirty="0"/>
          </a:p>
          <a:p>
            <a:pPr marL="0" indent="0">
              <a:buNone/>
            </a:pPr>
            <a:endParaRPr lang="de-DE" sz="1500" b="1" dirty="0"/>
          </a:p>
          <a:p>
            <a:endParaRPr lang="de-DE" sz="1600" dirty="0">
              <a:highlight>
                <a:srgbClr val="FFFF00"/>
              </a:highlight>
              <a:latin typeface="Frutiger 45"/>
            </a:endParaRPr>
          </a:p>
          <a:p>
            <a:endParaRPr lang="de-DE" sz="1600" dirty="0">
              <a:highlight>
                <a:srgbClr val="FFFF00"/>
              </a:highlight>
              <a:latin typeface="Frutiger 45"/>
            </a:endParaRPr>
          </a:p>
          <a:p>
            <a:pPr marL="0" indent="0" algn="ctr">
              <a:spcBef>
                <a:spcPts val="1800"/>
              </a:spcBef>
              <a:buNone/>
            </a:pPr>
            <a:r>
              <a:rPr lang="de-DE" sz="2000" dirty="0">
                <a:solidFill>
                  <a:schemeClr val="tx1"/>
                </a:solidFill>
                <a:latin typeface="Frutiger 45"/>
              </a:rPr>
              <a:t>Erste Zahlung am </a:t>
            </a:r>
            <a:r>
              <a:rPr lang="de-DE" sz="2000" b="1" dirty="0">
                <a:solidFill>
                  <a:srgbClr val="FF0000"/>
                </a:solidFill>
                <a:latin typeface="Frutiger 45"/>
              </a:rPr>
              <a:t>01.08.2024</a:t>
            </a:r>
          </a:p>
          <a:p>
            <a:pPr marL="0" indent="0" algn="ctr">
              <a:buNone/>
            </a:pPr>
            <a:r>
              <a:rPr lang="de-DE" sz="2000" dirty="0">
                <a:solidFill>
                  <a:schemeClr val="tx1"/>
                </a:solidFill>
                <a:latin typeface="Frutiger 45"/>
              </a:rPr>
              <a:t>Anmeldung </a:t>
            </a:r>
            <a:r>
              <a:rPr lang="de-DE" sz="2000" b="1" dirty="0">
                <a:solidFill>
                  <a:srgbClr val="FF0000"/>
                </a:solidFill>
                <a:latin typeface="Frutiger 45"/>
              </a:rPr>
              <a:t>für ein Schulhalbjahr verbindlich                                                                    </a:t>
            </a:r>
            <a:r>
              <a:rPr lang="de-DE" sz="2000" dirty="0">
                <a:solidFill>
                  <a:schemeClr val="tx1"/>
                </a:solidFill>
                <a:latin typeface="Frutiger 45"/>
                <a:sym typeface="Wingdings" panose="05000000000000000000" pitchFamily="2" charset="2"/>
              </a:rPr>
              <a:t>  </a:t>
            </a:r>
            <a:r>
              <a:rPr lang="de-DE" sz="2000" dirty="0">
                <a:solidFill>
                  <a:schemeClr val="tx1"/>
                </a:solidFill>
                <a:latin typeface="Frutiger 45"/>
              </a:rPr>
              <a:t>Modulwechsel zum Schulhalbjahr möglich </a:t>
            </a:r>
          </a:p>
          <a:p>
            <a:pPr marL="0" indent="0" algn="ctr">
              <a:buNone/>
            </a:pPr>
            <a:r>
              <a:rPr lang="de-DE" sz="2000" b="1" dirty="0">
                <a:solidFill>
                  <a:schemeClr val="tx1"/>
                </a:solidFill>
                <a:latin typeface="Frutiger 45"/>
              </a:rPr>
              <a:t>Kündigungsfrist</a:t>
            </a:r>
            <a:r>
              <a:rPr lang="de-DE" sz="2000" dirty="0">
                <a:solidFill>
                  <a:schemeClr val="tx1"/>
                </a:solidFill>
                <a:latin typeface="Frutiger 45"/>
              </a:rPr>
              <a:t>: 2 Monate zum Ende des Schulhalbjahres</a:t>
            </a:r>
          </a:p>
          <a:p>
            <a:pPr marL="0" indent="0">
              <a:buNone/>
            </a:pPr>
            <a:endParaRPr lang="de-DE" dirty="0"/>
          </a:p>
        </p:txBody>
      </p:sp>
      <p:sp>
        <p:nvSpPr>
          <p:cNvPr id="4" name="Datumsplatzhalter 3">
            <a:extLst>
              <a:ext uri="{FF2B5EF4-FFF2-40B4-BE49-F238E27FC236}">
                <a16:creationId xmlns:a16="http://schemas.microsoft.com/office/drawing/2014/main" id="{F866825C-C774-4271-8FF4-92F1693CAD26}"/>
              </a:ext>
            </a:extLst>
          </p:cNvPr>
          <p:cNvSpPr>
            <a:spLocks noGrp="1"/>
          </p:cNvSpPr>
          <p:nvPr>
            <p:ph type="dt" sz="half" idx="10"/>
          </p:nvPr>
        </p:nvSpPr>
        <p:spPr/>
        <p:txBody>
          <a:bodyPr/>
          <a:lstStyle/>
          <a:p>
            <a:r>
              <a:rPr lang="de-DE" dirty="0"/>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333C5B53-1ECE-47CE-88D2-132A876B56BE}"/>
              </a:ext>
            </a:extLst>
          </p:cNvPr>
          <p:cNvSpPr>
            <a:spLocks noGrp="1"/>
          </p:cNvSpPr>
          <p:nvPr>
            <p:ph type="sldNum" sz="quarter" idx="12"/>
          </p:nvPr>
        </p:nvSpPr>
        <p:spPr/>
        <p:txBody>
          <a:bodyPr/>
          <a:lstStyle/>
          <a:p>
            <a:r>
              <a:rPr lang="de-DE"/>
              <a:t>Folie </a:t>
            </a:r>
            <a:fld id="{F2A4ABAC-63A4-42CC-85ED-2D6F880D4BAE}" type="slidenum">
              <a:rPr lang="de-DE" smtClean="0"/>
              <a:pPr/>
              <a:t>4</a:t>
            </a:fld>
            <a:endParaRPr lang="de-DE" dirty="0"/>
          </a:p>
        </p:txBody>
      </p:sp>
      <p:graphicFrame>
        <p:nvGraphicFramePr>
          <p:cNvPr id="6" name="Diagramm 5">
            <a:extLst>
              <a:ext uri="{FF2B5EF4-FFF2-40B4-BE49-F238E27FC236}">
                <a16:creationId xmlns:a16="http://schemas.microsoft.com/office/drawing/2014/main" id="{9A7D3A41-6446-4EE5-B09B-664BB4C737B1}"/>
              </a:ext>
            </a:extLst>
          </p:cNvPr>
          <p:cNvGraphicFramePr/>
          <p:nvPr>
            <p:extLst>
              <p:ext uri="{D42A27DB-BD31-4B8C-83A1-F6EECF244321}">
                <p14:modId xmlns:p14="http://schemas.microsoft.com/office/powerpoint/2010/main" val="1216202533"/>
              </p:ext>
            </p:extLst>
          </p:nvPr>
        </p:nvGraphicFramePr>
        <p:xfrm>
          <a:off x="268866" y="1734361"/>
          <a:ext cx="8422127" cy="2708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a:extLst>
              <a:ext uri="{FF2B5EF4-FFF2-40B4-BE49-F238E27FC236}">
                <a16:creationId xmlns:a16="http://schemas.microsoft.com/office/drawing/2014/main" id="{4F356D94-2BA7-43FA-8F7E-F23896AF96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48961" y="813623"/>
            <a:ext cx="1111849" cy="325049"/>
          </a:xfrm>
          <a:prstGeom prst="rect">
            <a:avLst/>
          </a:prstGeom>
        </p:spPr>
      </p:pic>
      <p:pic>
        <p:nvPicPr>
          <p:cNvPr id="9" name="Grafik 8">
            <a:extLst>
              <a:ext uri="{FF2B5EF4-FFF2-40B4-BE49-F238E27FC236}">
                <a16:creationId xmlns:a16="http://schemas.microsoft.com/office/drawing/2014/main" id="{D38C62C9-5390-4B4F-9970-B775CFFCBF08}"/>
              </a:ext>
            </a:extLst>
          </p:cNvPr>
          <p:cNvPicPr>
            <a:picLocks noChangeAspect="1"/>
          </p:cNvPicPr>
          <p:nvPr/>
        </p:nvPicPr>
        <p:blipFill>
          <a:blip r:embed="rId10"/>
          <a:stretch>
            <a:fillRect/>
          </a:stretch>
        </p:blipFill>
        <p:spPr>
          <a:xfrm>
            <a:off x="7255413" y="1195074"/>
            <a:ext cx="1435581" cy="421927"/>
          </a:xfrm>
          <a:prstGeom prst="rect">
            <a:avLst/>
          </a:prstGeom>
        </p:spPr>
      </p:pic>
    </p:spTree>
    <p:extLst>
      <p:ext uri="{BB962C8B-B14F-4D97-AF65-F5344CB8AC3E}">
        <p14:creationId xmlns:p14="http://schemas.microsoft.com/office/powerpoint/2010/main" val="1823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a:xfrm>
            <a:off x="648525" y="1890238"/>
            <a:ext cx="7876266" cy="3898178"/>
          </a:xfrm>
        </p:spPr>
        <p:txBody>
          <a:bodyPr/>
          <a:lstStyle/>
          <a:p>
            <a:pPr marL="0" indent="0">
              <a:buNone/>
            </a:pPr>
            <a:r>
              <a:rPr lang="de-DE" sz="2000" dirty="0">
                <a:latin typeface="Frutiger 45"/>
              </a:rPr>
              <a:t>Es gibt festgelegte Zeiten, um einen gut strukturierten Ablauf zu gewährleisten: </a:t>
            </a:r>
          </a:p>
          <a:p>
            <a:pPr lvl="1">
              <a:lnSpc>
                <a:spcPct val="150000"/>
              </a:lnSpc>
              <a:buFont typeface="Wingdings" panose="05000000000000000000" pitchFamily="2" charset="2"/>
              <a:buChar char="§"/>
            </a:pPr>
            <a:r>
              <a:rPr lang="de-DE" sz="2000" dirty="0">
                <a:solidFill>
                  <a:schemeClr val="tx1"/>
                </a:solidFill>
                <a:latin typeface="Frutiger 45"/>
              </a:rPr>
              <a:t>nach </a:t>
            </a:r>
            <a:r>
              <a:rPr lang="de-DE" sz="2000" b="1" dirty="0">
                <a:solidFill>
                  <a:srgbClr val="FF0000"/>
                </a:solidFill>
                <a:latin typeface="Frutiger 45"/>
              </a:rPr>
              <a:t>Unterrichtsende</a:t>
            </a:r>
          </a:p>
          <a:p>
            <a:pPr lvl="1">
              <a:lnSpc>
                <a:spcPct val="150000"/>
              </a:lnSpc>
              <a:buFont typeface="Wingdings" panose="05000000000000000000" pitchFamily="2" charset="2"/>
              <a:buChar char="§"/>
            </a:pPr>
            <a:r>
              <a:rPr lang="de-DE" sz="2000" dirty="0">
                <a:solidFill>
                  <a:schemeClr val="tx1"/>
                </a:solidFill>
                <a:latin typeface="Frutiger 45"/>
              </a:rPr>
              <a:t>um </a:t>
            </a:r>
            <a:r>
              <a:rPr lang="de-DE" sz="2000" b="1" dirty="0">
                <a:solidFill>
                  <a:srgbClr val="FF0000"/>
                </a:solidFill>
                <a:latin typeface="Frutiger 45"/>
              </a:rPr>
              <a:t>13:15</a:t>
            </a:r>
            <a:r>
              <a:rPr lang="de-DE" sz="2000" b="1" dirty="0">
                <a:solidFill>
                  <a:schemeClr val="tx1"/>
                </a:solidFill>
                <a:latin typeface="Frutiger 45"/>
              </a:rPr>
              <a:t> </a:t>
            </a:r>
            <a:r>
              <a:rPr lang="de-DE" sz="2000" dirty="0">
                <a:solidFill>
                  <a:schemeClr val="tx1"/>
                </a:solidFill>
                <a:latin typeface="Frutiger 45"/>
              </a:rPr>
              <a:t>Uhr für die Eingangsstufe </a:t>
            </a:r>
          </a:p>
          <a:p>
            <a:pPr lvl="1">
              <a:lnSpc>
                <a:spcPct val="150000"/>
              </a:lnSpc>
              <a:buFont typeface="Wingdings" panose="05000000000000000000" pitchFamily="2" charset="2"/>
              <a:buChar char="§"/>
            </a:pPr>
            <a:r>
              <a:rPr lang="de-DE" sz="2000" dirty="0">
                <a:solidFill>
                  <a:schemeClr val="tx1"/>
                </a:solidFill>
                <a:latin typeface="Frutiger 45"/>
              </a:rPr>
              <a:t>nach den Angeboten des Moduls 1 um </a:t>
            </a:r>
            <a:r>
              <a:rPr lang="de-DE" sz="2000" b="1" dirty="0">
                <a:solidFill>
                  <a:srgbClr val="FF0000"/>
                </a:solidFill>
                <a:latin typeface="Frutiger 45"/>
              </a:rPr>
              <a:t>15:00 Uhr </a:t>
            </a:r>
          </a:p>
          <a:p>
            <a:pPr lvl="1">
              <a:lnSpc>
                <a:spcPct val="150000"/>
              </a:lnSpc>
              <a:buFont typeface="Wingdings" panose="05000000000000000000" pitchFamily="2" charset="2"/>
              <a:buChar char="§"/>
            </a:pPr>
            <a:r>
              <a:rPr lang="de-DE" sz="2000" dirty="0">
                <a:solidFill>
                  <a:schemeClr val="tx1"/>
                </a:solidFill>
                <a:latin typeface="Frutiger 45"/>
              </a:rPr>
              <a:t>nach den Angeboten des Moduls 2 um </a:t>
            </a:r>
            <a:r>
              <a:rPr lang="de-DE" sz="2000" b="1" dirty="0">
                <a:solidFill>
                  <a:srgbClr val="FF0000"/>
                </a:solidFill>
                <a:latin typeface="Frutiger 45"/>
              </a:rPr>
              <a:t>17:00 Uhr</a:t>
            </a:r>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5</a:t>
            </a:fld>
            <a:endParaRPr lang="de-DE" dirty="0"/>
          </a:p>
        </p:txBody>
      </p:sp>
      <p:pic>
        <p:nvPicPr>
          <p:cNvPr id="9" name="Grafik 8">
            <a:extLst>
              <a:ext uri="{FF2B5EF4-FFF2-40B4-BE49-F238E27FC236}">
                <a16:creationId xmlns:a16="http://schemas.microsoft.com/office/drawing/2014/main" id="{DE15DAD8-1EC0-43CC-A65E-2B2AC0AC5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61" y="813623"/>
            <a:ext cx="1111849" cy="325049"/>
          </a:xfrm>
          <a:prstGeom prst="rect">
            <a:avLst/>
          </a:prstGeom>
        </p:spPr>
      </p:pic>
      <p:pic>
        <p:nvPicPr>
          <p:cNvPr id="8" name="Grafik 7">
            <a:extLst>
              <a:ext uri="{FF2B5EF4-FFF2-40B4-BE49-F238E27FC236}">
                <a16:creationId xmlns:a16="http://schemas.microsoft.com/office/drawing/2014/main" id="{964F4DAE-BC68-4D52-B4FF-9B08A8977A39}"/>
              </a:ext>
            </a:extLst>
          </p:cNvPr>
          <p:cNvPicPr>
            <a:picLocks noChangeAspect="1"/>
          </p:cNvPicPr>
          <p:nvPr/>
        </p:nvPicPr>
        <p:blipFill>
          <a:blip r:embed="rId5"/>
          <a:stretch>
            <a:fillRect/>
          </a:stretch>
        </p:blipFill>
        <p:spPr>
          <a:xfrm>
            <a:off x="7089210" y="1287479"/>
            <a:ext cx="1435581" cy="421927"/>
          </a:xfrm>
          <a:prstGeom prst="rect">
            <a:avLst/>
          </a:prstGeom>
        </p:spPr>
      </p:pic>
      <p:sp>
        <p:nvSpPr>
          <p:cNvPr id="10" name="Titel 1">
            <a:extLst>
              <a:ext uri="{FF2B5EF4-FFF2-40B4-BE49-F238E27FC236}">
                <a16:creationId xmlns:a16="http://schemas.microsoft.com/office/drawing/2014/main" id="{11BBABFB-4E47-47B4-8C99-6013E58ED0E8}"/>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Wann geht mein Kind nach Hause?</a:t>
            </a:r>
          </a:p>
        </p:txBody>
      </p:sp>
    </p:spTree>
    <p:extLst>
      <p:ext uri="{BB962C8B-B14F-4D97-AF65-F5344CB8AC3E}">
        <p14:creationId xmlns:p14="http://schemas.microsoft.com/office/powerpoint/2010/main" val="28777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a:xfrm>
            <a:off x="150715" y="1287479"/>
            <a:ext cx="7622613" cy="3898178"/>
          </a:xfrm>
        </p:spPr>
        <p:txBody>
          <a:bodyPr/>
          <a:lstStyle/>
          <a:p>
            <a:pPr marL="457200" lvl="1" indent="0">
              <a:buNone/>
            </a:pPr>
            <a:endParaRPr lang="de-DE" dirty="0">
              <a:latin typeface="Frutiger 45"/>
            </a:endParaRPr>
          </a:p>
          <a:p>
            <a:pPr lvl="1">
              <a:buFont typeface="Wingdings" panose="05000000000000000000" pitchFamily="2" charset="2"/>
              <a:buChar char="§"/>
            </a:pPr>
            <a:r>
              <a:rPr lang="de-DE" dirty="0">
                <a:latin typeface="Frutiger 45"/>
              </a:rPr>
              <a:t>Anmeldungen via </a:t>
            </a:r>
            <a:r>
              <a:rPr lang="de-DE" dirty="0">
                <a:latin typeface="Frutiger 45"/>
                <a:hlinkClick r:id="rId3"/>
              </a:rPr>
              <a:t>Online-Tool </a:t>
            </a:r>
            <a:endParaRPr lang="de-DE" dirty="0">
              <a:latin typeface="Frutiger 45"/>
            </a:endParaRPr>
          </a:p>
          <a:p>
            <a:pPr lvl="1">
              <a:buFont typeface="Wingdings" panose="05000000000000000000" pitchFamily="2" charset="2"/>
              <a:buChar char="§"/>
            </a:pPr>
            <a:endParaRPr lang="de-DE" dirty="0">
              <a:latin typeface="Frutiger 45"/>
            </a:endParaRPr>
          </a:p>
          <a:p>
            <a:pPr lvl="1">
              <a:buFont typeface="Wingdings" panose="05000000000000000000" pitchFamily="2" charset="2"/>
              <a:buChar char="§"/>
            </a:pPr>
            <a:r>
              <a:rPr lang="de-DE" dirty="0">
                <a:latin typeface="Frutiger 45"/>
              </a:rPr>
              <a:t>Anmeldungen möglich bis Sonntag, den </a:t>
            </a:r>
            <a:r>
              <a:rPr lang="de-DE" b="1" u="sng" dirty="0">
                <a:solidFill>
                  <a:srgbClr val="FF0000"/>
                </a:solidFill>
                <a:latin typeface="Frutiger 45"/>
              </a:rPr>
              <a:t>30.06.2024</a:t>
            </a:r>
          </a:p>
          <a:p>
            <a:pPr lvl="1">
              <a:buFont typeface="Wingdings" panose="05000000000000000000" pitchFamily="2" charset="2"/>
              <a:buChar char="Ø"/>
            </a:pPr>
            <a:endParaRPr lang="de-DE" b="1" u="sng" dirty="0">
              <a:solidFill>
                <a:srgbClr val="FF0000"/>
              </a:solidFill>
              <a:latin typeface="Frutiger 45"/>
            </a:endParaRPr>
          </a:p>
          <a:p>
            <a:pPr marL="457200" lvl="1" indent="0">
              <a:buNone/>
            </a:pPr>
            <a:endParaRPr lang="de-DE" b="1" u="sng" dirty="0">
              <a:latin typeface="Frutiger 45"/>
            </a:endParaRPr>
          </a:p>
          <a:p>
            <a:pPr marL="457200" lvl="1" indent="0">
              <a:buNone/>
            </a:pPr>
            <a:endParaRPr lang="de-DE" b="1" u="sng" dirty="0">
              <a:latin typeface="Frutiger 45"/>
            </a:endParaRPr>
          </a:p>
          <a:p>
            <a:pPr lvl="1">
              <a:buFont typeface="Wingdings" panose="05000000000000000000" pitchFamily="2" charset="2"/>
              <a:buChar char="§"/>
            </a:pPr>
            <a:r>
              <a:rPr lang="de-DE" b="1" u="sng" dirty="0">
                <a:latin typeface="Frutiger 45"/>
              </a:rPr>
              <a:t>Hilfe bei der Anmeldung: </a:t>
            </a:r>
          </a:p>
          <a:p>
            <a:pPr marL="457200" lvl="1" indent="0">
              <a:buNone/>
            </a:pPr>
            <a:r>
              <a:rPr lang="de-DE" sz="2000" b="1" i="1" dirty="0">
                <a:latin typeface="Frutiger 45"/>
              </a:rPr>
              <a:t>    </a:t>
            </a:r>
            <a:r>
              <a:rPr lang="de-DE" sz="2000" i="1" dirty="0">
                <a:latin typeface="Frutiger 45"/>
              </a:rPr>
              <a:t>Freitag, den 14.06.2024 von 8:00-9:30 Uhr</a:t>
            </a:r>
          </a:p>
          <a:p>
            <a:pPr marL="457200" lvl="1" indent="0">
              <a:buNone/>
            </a:pPr>
            <a:r>
              <a:rPr lang="de-DE" sz="2000" i="1" dirty="0">
                <a:latin typeface="Frutiger 45"/>
              </a:rPr>
              <a:t>    Mittwoch, den 19.06.2024 von 14:30-16:00 Uhr </a:t>
            </a:r>
          </a:p>
          <a:p>
            <a:pPr marL="457200" lvl="1" indent="0">
              <a:buNone/>
            </a:pPr>
            <a:endParaRPr lang="de-DE" sz="1600" dirty="0">
              <a:latin typeface="Frutiger 45"/>
            </a:endParaRPr>
          </a:p>
          <a:p>
            <a:pPr marL="457200" lvl="1" indent="0">
              <a:buNone/>
            </a:pPr>
            <a:endParaRPr lang="de-DE" sz="1600" dirty="0">
              <a:latin typeface="Frutiger 45"/>
            </a:endParaRPr>
          </a:p>
          <a:p>
            <a:endParaRPr lang="de-DE" sz="2000" dirty="0">
              <a:latin typeface="Frutiger 45"/>
            </a:endParaRPr>
          </a:p>
          <a:p>
            <a:endParaRPr lang="de-DE" sz="2000" dirty="0">
              <a:latin typeface="Frutiger 45"/>
            </a:endParaRPr>
          </a:p>
          <a:p>
            <a:pPr marL="0" indent="0">
              <a:buNone/>
            </a:pPr>
            <a:r>
              <a:rPr lang="de-DE" sz="2000" dirty="0">
                <a:latin typeface="Frutiger 45"/>
              </a:rPr>
              <a:t> </a:t>
            </a:r>
          </a:p>
          <a:p>
            <a:pPr marL="457200" lvl="1" indent="0">
              <a:lnSpc>
                <a:spcPct val="150000"/>
              </a:lnSpc>
              <a:buNone/>
            </a:pPr>
            <a:endParaRPr lang="de-DE" sz="2000" dirty="0">
              <a:latin typeface="Frutiger 45"/>
            </a:endParaRPr>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6</a:t>
            </a:fld>
            <a:endParaRPr lang="de-DE" dirty="0"/>
          </a:p>
        </p:txBody>
      </p:sp>
      <p:pic>
        <p:nvPicPr>
          <p:cNvPr id="10" name="Grafik 9">
            <a:extLst>
              <a:ext uri="{FF2B5EF4-FFF2-40B4-BE49-F238E27FC236}">
                <a16:creationId xmlns:a16="http://schemas.microsoft.com/office/drawing/2014/main" id="{7D585F76-4198-4462-BCD8-4D8BC83F8B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8961" y="813623"/>
            <a:ext cx="1111849" cy="325049"/>
          </a:xfrm>
          <a:prstGeom prst="rect">
            <a:avLst/>
          </a:prstGeom>
        </p:spPr>
      </p:pic>
      <p:pic>
        <p:nvPicPr>
          <p:cNvPr id="8" name="Grafik 7">
            <a:extLst>
              <a:ext uri="{FF2B5EF4-FFF2-40B4-BE49-F238E27FC236}">
                <a16:creationId xmlns:a16="http://schemas.microsoft.com/office/drawing/2014/main" id="{47585836-6EEB-4CF8-8B7B-2612134731E3}"/>
              </a:ext>
            </a:extLst>
          </p:cNvPr>
          <p:cNvPicPr>
            <a:picLocks noChangeAspect="1"/>
          </p:cNvPicPr>
          <p:nvPr/>
        </p:nvPicPr>
        <p:blipFill>
          <a:blip r:embed="rId6"/>
          <a:stretch>
            <a:fillRect/>
          </a:stretch>
        </p:blipFill>
        <p:spPr>
          <a:xfrm>
            <a:off x="7089210" y="1287479"/>
            <a:ext cx="1435581" cy="421927"/>
          </a:xfrm>
          <a:prstGeom prst="rect">
            <a:avLst/>
          </a:prstGeom>
        </p:spPr>
      </p:pic>
      <p:pic>
        <p:nvPicPr>
          <p:cNvPr id="7" name="Grafik 6" descr="Tageskalender mit einfarbiger Füllung">
            <a:extLst>
              <a:ext uri="{FF2B5EF4-FFF2-40B4-BE49-F238E27FC236}">
                <a16:creationId xmlns:a16="http://schemas.microsoft.com/office/drawing/2014/main" id="{644AD0D0-3795-4FB9-942F-D7F046E416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2896207"/>
            <a:ext cx="914400" cy="914400"/>
          </a:xfrm>
          <a:prstGeom prst="rect">
            <a:avLst/>
          </a:prstGeom>
        </p:spPr>
      </p:pic>
      <p:sp>
        <p:nvSpPr>
          <p:cNvPr id="11" name="Titel 1">
            <a:extLst>
              <a:ext uri="{FF2B5EF4-FFF2-40B4-BE49-F238E27FC236}">
                <a16:creationId xmlns:a16="http://schemas.microsoft.com/office/drawing/2014/main" id="{E1EF6CC2-A6C7-4F44-8930-CA0A097D1A64}"/>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Anmeldeverfahren</a:t>
            </a:r>
          </a:p>
        </p:txBody>
      </p:sp>
    </p:spTree>
    <p:extLst>
      <p:ext uri="{BB962C8B-B14F-4D97-AF65-F5344CB8AC3E}">
        <p14:creationId xmlns:p14="http://schemas.microsoft.com/office/powerpoint/2010/main" val="75240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a:xfrm>
            <a:off x="699975" y="1613012"/>
            <a:ext cx="6971952" cy="3898178"/>
          </a:xfrm>
        </p:spPr>
        <p:txBody>
          <a:bodyPr/>
          <a:lstStyle/>
          <a:p>
            <a:pPr>
              <a:buFont typeface="Wingdings" panose="05000000000000000000" pitchFamily="2" charset="2"/>
              <a:buChar char="§"/>
            </a:pPr>
            <a:r>
              <a:rPr lang="de-DE" sz="2000" dirty="0">
                <a:latin typeface="Frutiger 45"/>
                <a:cs typeface="Arial" panose="020B0604020202020204" pitchFamily="34" charset="0"/>
              </a:rPr>
              <a:t>warmes Mittagessen ist fester Bestandteil des Bildungs-         und Betreuungskonzeptes</a:t>
            </a:r>
          </a:p>
          <a:p>
            <a:pPr>
              <a:buFont typeface="Wingdings" panose="05000000000000000000" pitchFamily="2" charset="2"/>
              <a:buChar char="§"/>
            </a:pPr>
            <a:r>
              <a:rPr lang="de-DE" sz="2000" dirty="0">
                <a:latin typeface="Frutiger 45"/>
                <a:cs typeface="Arial" panose="020B0604020202020204" pitchFamily="34" charset="0"/>
              </a:rPr>
              <a:t>Caterer: GWAB (Kochkiste)</a:t>
            </a:r>
          </a:p>
          <a:p>
            <a:pPr>
              <a:buFont typeface="Wingdings" panose="05000000000000000000" pitchFamily="2" charset="2"/>
              <a:buChar char="§"/>
            </a:pPr>
            <a:r>
              <a:rPr lang="de-DE" sz="2000" dirty="0">
                <a:latin typeface="Frutiger 45"/>
                <a:cs typeface="Arial" panose="020B0604020202020204" pitchFamily="34" charset="0"/>
              </a:rPr>
              <a:t>Auswahl </a:t>
            </a:r>
            <a:r>
              <a:rPr lang="de-DE" sz="2000" b="1" dirty="0">
                <a:latin typeface="Frutiger 45"/>
                <a:cs typeface="Arial" panose="020B0604020202020204" pitchFamily="34" charset="0"/>
              </a:rPr>
              <a:t>Menü 1 </a:t>
            </a:r>
            <a:r>
              <a:rPr lang="de-DE" sz="2000" dirty="0">
                <a:latin typeface="Frutiger 45"/>
                <a:cs typeface="Arial" panose="020B0604020202020204" pitchFamily="34" charset="0"/>
              </a:rPr>
              <a:t>und</a:t>
            </a:r>
            <a:r>
              <a:rPr lang="de-DE" sz="2000" b="1" dirty="0">
                <a:latin typeface="Frutiger 45"/>
                <a:cs typeface="Arial" panose="020B0604020202020204" pitchFamily="34" charset="0"/>
              </a:rPr>
              <a:t> Menü 2 </a:t>
            </a:r>
            <a:r>
              <a:rPr lang="de-DE" sz="2000" dirty="0">
                <a:latin typeface="Frutiger 45"/>
                <a:cs typeface="Arial" panose="020B0604020202020204" pitchFamily="34" charset="0"/>
              </a:rPr>
              <a:t>(mind. 1 vegetarisch)</a:t>
            </a:r>
          </a:p>
          <a:p>
            <a:pPr>
              <a:buFont typeface="Wingdings" panose="05000000000000000000" pitchFamily="2" charset="2"/>
              <a:buChar char="§"/>
            </a:pPr>
            <a:r>
              <a:rPr lang="de-DE" sz="2000" dirty="0">
                <a:latin typeface="Frutiger 45"/>
                <a:cs typeface="Arial" panose="020B0604020202020204" pitchFamily="34" charset="0"/>
              </a:rPr>
              <a:t>Kosten: </a:t>
            </a:r>
            <a:r>
              <a:rPr lang="de-DE" sz="2000" b="1" dirty="0">
                <a:latin typeface="Frutiger 45"/>
                <a:cs typeface="Arial" panose="020B0604020202020204" pitchFamily="34" charset="0"/>
              </a:rPr>
              <a:t>4,50 €</a:t>
            </a:r>
            <a:r>
              <a:rPr lang="de-DE" sz="2000" dirty="0">
                <a:latin typeface="Frutiger 45"/>
                <a:cs typeface="Arial" panose="020B0604020202020204" pitchFamily="34" charset="0"/>
              </a:rPr>
              <a:t> / Essen</a:t>
            </a:r>
          </a:p>
          <a:p>
            <a:pPr lvl="1">
              <a:buFont typeface="Wingdings" panose="05000000000000000000" pitchFamily="2" charset="2"/>
              <a:buChar char="§"/>
            </a:pPr>
            <a:r>
              <a:rPr lang="de-DE" sz="1600" dirty="0">
                <a:latin typeface="Frutiger 45"/>
                <a:cs typeface="Arial" panose="020B0604020202020204" pitchFamily="34" charset="0"/>
              </a:rPr>
              <a:t>voraussichtlich ab Schuljahr 24/25: Deckelung des Essenspreises                               auf 4,00 €</a:t>
            </a:r>
          </a:p>
          <a:p>
            <a:pPr>
              <a:buFont typeface="Wingdings" panose="05000000000000000000" pitchFamily="2" charset="2"/>
              <a:buChar char="§"/>
            </a:pPr>
            <a:r>
              <a:rPr lang="de-DE" sz="2000" dirty="0">
                <a:latin typeface="Frutiger 45"/>
                <a:cs typeface="Arial" panose="020B0604020202020204" pitchFamily="34" charset="0"/>
              </a:rPr>
              <a:t>Möglichkeit einer individuellen Kostenübernahme über das Programm </a:t>
            </a:r>
            <a:r>
              <a:rPr lang="de-DE" sz="2000" b="1" dirty="0">
                <a:latin typeface="Frutiger 45"/>
                <a:cs typeface="Arial" panose="020B0604020202020204" pitchFamily="34" charset="0"/>
              </a:rPr>
              <a:t>Bildung und Teilhabe </a:t>
            </a:r>
            <a:r>
              <a:rPr lang="de-DE" sz="2000" dirty="0">
                <a:latin typeface="Frutiger 45"/>
                <a:cs typeface="Arial" panose="020B0604020202020204" pitchFamily="34" charset="0"/>
              </a:rPr>
              <a:t>des Bundes</a:t>
            </a:r>
          </a:p>
          <a:p>
            <a:pPr>
              <a:buFont typeface="Wingdings" panose="05000000000000000000" pitchFamily="2" charset="2"/>
              <a:buChar char="§"/>
            </a:pPr>
            <a:r>
              <a:rPr lang="de-DE" sz="2000" dirty="0">
                <a:latin typeface="Frutiger 45"/>
                <a:cs typeface="Arial" panose="020B0604020202020204" pitchFamily="34" charset="0"/>
              </a:rPr>
              <a:t>Essensbestellung und Abrechnung wird über </a:t>
            </a:r>
            <a:r>
              <a:rPr lang="de-DE" sz="2000" b="1" dirty="0">
                <a:latin typeface="Frutiger 45"/>
                <a:cs typeface="Arial" panose="020B0604020202020204" pitchFamily="34" charset="0"/>
              </a:rPr>
              <a:t>MensaMax </a:t>
            </a:r>
            <a:r>
              <a:rPr lang="de-DE" sz="2000" dirty="0">
                <a:latin typeface="Frutiger 45"/>
                <a:cs typeface="Arial" panose="020B0604020202020204" pitchFamily="34" charset="0"/>
              </a:rPr>
              <a:t>abgewickelt </a:t>
            </a:r>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7</a:t>
            </a:fld>
            <a:endParaRPr lang="de-DE" dirty="0"/>
          </a:p>
        </p:txBody>
      </p:sp>
      <p:pic>
        <p:nvPicPr>
          <p:cNvPr id="11" name="Grafik 10">
            <a:extLst>
              <a:ext uri="{FF2B5EF4-FFF2-40B4-BE49-F238E27FC236}">
                <a16:creationId xmlns:a16="http://schemas.microsoft.com/office/drawing/2014/main" id="{C3D0E591-4B05-4F8E-A392-8208C71456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61" y="813623"/>
            <a:ext cx="1111849" cy="325049"/>
          </a:xfrm>
          <a:prstGeom prst="rect">
            <a:avLst/>
          </a:prstGeom>
        </p:spPr>
      </p:pic>
      <p:pic>
        <p:nvPicPr>
          <p:cNvPr id="10" name="Grafik 9">
            <a:extLst>
              <a:ext uri="{FF2B5EF4-FFF2-40B4-BE49-F238E27FC236}">
                <a16:creationId xmlns:a16="http://schemas.microsoft.com/office/drawing/2014/main" id="{E06B9689-B9AB-4D78-ACE6-05A1558D18F6}"/>
              </a:ext>
            </a:extLst>
          </p:cNvPr>
          <p:cNvPicPr>
            <a:picLocks noChangeAspect="1"/>
          </p:cNvPicPr>
          <p:nvPr/>
        </p:nvPicPr>
        <p:blipFill>
          <a:blip r:embed="rId5"/>
          <a:stretch>
            <a:fillRect/>
          </a:stretch>
        </p:blipFill>
        <p:spPr>
          <a:xfrm>
            <a:off x="7089210" y="1287479"/>
            <a:ext cx="1435581" cy="421927"/>
          </a:xfrm>
          <a:prstGeom prst="rect">
            <a:avLst/>
          </a:prstGeom>
        </p:spPr>
      </p:pic>
      <p:pic>
        <p:nvPicPr>
          <p:cNvPr id="12" name="Picture 2" descr="Quellbild anzeigen">
            <a:extLst>
              <a:ext uri="{FF2B5EF4-FFF2-40B4-BE49-F238E27FC236}">
                <a16:creationId xmlns:a16="http://schemas.microsoft.com/office/drawing/2014/main" id="{89E5D7A8-04F9-499C-9D5E-4C2B02F84CC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67856">
            <a:off x="7178417" y="2383675"/>
            <a:ext cx="1452935" cy="1452935"/>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5D09A951-56D7-49DB-BAAB-B1864243BBFF}"/>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Warmes Mittagessen</a:t>
            </a:r>
          </a:p>
        </p:txBody>
      </p:sp>
    </p:spTree>
    <p:extLst>
      <p:ext uri="{BB962C8B-B14F-4D97-AF65-F5344CB8AC3E}">
        <p14:creationId xmlns:p14="http://schemas.microsoft.com/office/powerpoint/2010/main" val="331051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p:txBody>
          <a:bodyPr/>
          <a:lstStyle/>
          <a:p>
            <a:r>
              <a:rPr lang="de-DE" sz="2000" b="1" dirty="0">
                <a:latin typeface="Frutiger 45"/>
              </a:rPr>
              <a:t>Onlinebasiertes Bestell- und Abrechnungssystem</a:t>
            </a:r>
          </a:p>
          <a:p>
            <a:r>
              <a:rPr lang="de-DE" sz="2000" b="1" dirty="0">
                <a:latin typeface="Frutiger 45"/>
              </a:rPr>
              <a:t>Ihre Aufgaben </a:t>
            </a:r>
            <a:endParaRPr lang="de-DE" sz="2000" dirty="0">
              <a:latin typeface="Frutiger 45"/>
            </a:endParaRPr>
          </a:p>
          <a:p>
            <a:pPr marL="627063" lvl="2" indent="-361950">
              <a:buFont typeface="Wingdings" panose="05000000000000000000" pitchFamily="2" charset="2"/>
              <a:buChar char="ü"/>
            </a:pPr>
            <a:r>
              <a:rPr lang="de-DE" dirty="0">
                <a:latin typeface="Frutiger 45"/>
              </a:rPr>
              <a:t>Anmelden und Passwort vergeben </a:t>
            </a:r>
          </a:p>
          <a:p>
            <a:pPr marL="627063" lvl="2" indent="-361950">
              <a:buFont typeface="Wingdings" panose="05000000000000000000" pitchFamily="2" charset="2"/>
              <a:buChar char="ü"/>
            </a:pPr>
            <a:endParaRPr lang="de-DE" dirty="0">
              <a:latin typeface="Frutiger 45"/>
            </a:endParaRPr>
          </a:p>
          <a:p>
            <a:pPr marL="914400" lvl="2" indent="0">
              <a:buNone/>
            </a:pPr>
            <a:endParaRPr lang="de-DE" dirty="0">
              <a:latin typeface="Frutiger 45"/>
            </a:endParaRPr>
          </a:p>
          <a:p>
            <a:pPr marL="914400" lvl="2" indent="0">
              <a:buNone/>
            </a:pPr>
            <a:endParaRPr lang="de-DE" dirty="0">
              <a:latin typeface="Frutiger 45"/>
            </a:endParaRPr>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8</a:t>
            </a:fld>
            <a:endParaRPr lang="de-DE" dirty="0"/>
          </a:p>
        </p:txBody>
      </p:sp>
      <p:pic>
        <p:nvPicPr>
          <p:cNvPr id="10" name="Grafik 9">
            <a:extLst>
              <a:ext uri="{FF2B5EF4-FFF2-40B4-BE49-F238E27FC236}">
                <a16:creationId xmlns:a16="http://schemas.microsoft.com/office/drawing/2014/main" id="{84330C2C-776C-4137-83EC-A99E8BAEA7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61" y="813623"/>
            <a:ext cx="1111849" cy="325049"/>
          </a:xfrm>
          <a:prstGeom prst="rect">
            <a:avLst/>
          </a:prstGeom>
        </p:spPr>
      </p:pic>
      <p:pic>
        <p:nvPicPr>
          <p:cNvPr id="9" name="Grafik 8">
            <a:extLst>
              <a:ext uri="{FF2B5EF4-FFF2-40B4-BE49-F238E27FC236}">
                <a16:creationId xmlns:a16="http://schemas.microsoft.com/office/drawing/2014/main" id="{7974B8AB-E1F8-4F70-8FC7-7F8F58D86FB4}"/>
              </a:ext>
            </a:extLst>
          </p:cNvPr>
          <p:cNvPicPr>
            <a:picLocks noChangeAspect="1"/>
          </p:cNvPicPr>
          <p:nvPr/>
        </p:nvPicPr>
        <p:blipFill>
          <a:blip r:embed="rId5"/>
          <a:stretch>
            <a:fillRect/>
          </a:stretch>
        </p:blipFill>
        <p:spPr>
          <a:xfrm>
            <a:off x="7089210" y="1287479"/>
            <a:ext cx="1435581" cy="421927"/>
          </a:xfrm>
          <a:prstGeom prst="rect">
            <a:avLst/>
          </a:prstGeom>
        </p:spPr>
      </p:pic>
      <p:pic>
        <p:nvPicPr>
          <p:cNvPr id="1028" name="Picture 4" descr="Digitale Bürgerorientierung – Radolfzell goes digital">
            <a:extLst>
              <a:ext uri="{FF2B5EF4-FFF2-40B4-BE49-F238E27FC236}">
                <a16:creationId xmlns:a16="http://schemas.microsoft.com/office/drawing/2014/main" id="{F8CEC6B2-0FD5-4C39-A617-4E5ED03823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92" r="7355"/>
          <a:stretch/>
        </p:blipFill>
        <p:spPr bwMode="auto">
          <a:xfrm>
            <a:off x="1958927" y="2936270"/>
            <a:ext cx="5226146" cy="277191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37A0D262-E8FE-421F-AFAB-5BD1081D586A}"/>
              </a:ext>
            </a:extLst>
          </p:cNvPr>
          <p:cNvPicPr>
            <a:picLocks noChangeAspect="1"/>
          </p:cNvPicPr>
          <p:nvPr/>
        </p:nvPicPr>
        <p:blipFill>
          <a:blip r:embed="rId7"/>
          <a:stretch>
            <a:fillRect/>
          </a:stretch>
        </p:blipFill>
        <p:spPr>
          <a:xfrm>
            <a:off x="2735653" y="506006"/>
            <a:ext cx="2331315" cy="1024754"/>
          </a:xfrm>
          <a:prstGeom prst="rect">
            <a:avLst/>
          </a:prstGeom>
        </p:spPr>
      </p:pic>
      <p:sp>
        <p:nvSpPr>
          <p:cNvPr id="15" name="Titel 1">
            <a:extLst>
              <a:ext uri="{FF2B5EF4-FFF2-40B4-BE49-F238E27FC236}">
                <a16:creationId xmlns:a16="http://schemas.microsoft.com/office/drawing/2014/main" id="{B8CA962A-2C6B-4D94-9CD9-EC318F0BA5DB}"/>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MensaMax</a:t>
            </a:r>
          </a:p>
        </p:txBody>
      </p:sp>
    </p:spTree>
    <p:extLst>
      <p:ext uri="{BB962C8B-B14F-4D97-AF65-F5344CB8AC3E}">
        <p14:creationId xmlns:p14="http://schemas.microsoft.com/office/powerpoint/2010/main" val="125174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9C60A-6D31-44EA-8649-52204A9C461C}"/>
              </a:ext>
            </a:extLst>
          </p:cNvPr>
          <p:cNvSpPr>
            <a:spLocks noGrp="1"/>
          </p:cNvSpPr>
          <p:nvPr>
            <p:ph sz="quarter" idx="13"/>
          </p:nvPr>
        </p:nvSpPr>
        <p:spPr>
          <a:xfrm>
            <a:off x="391630" y="1752816"/>
            <a:ext cx="7622613" cy="3898178"/>
          </a:xfrm>
        </p:spPr>
        <p:txBody>
          <a:bodyPr/>
          <a:lstStyle/>
          <a:p>
            <a:pPr marL="627063" lvl="2" indent="-361950">
              <a:buFont typeface="Wingdings" panose="05000000000000000000" pitchFamily="2" charset="2"/>
              <a:buChar char="ü"/>
            </a:pPr>
            <a:r>
              <a:rPr lang="de-DE" dirty="0">
                <a:latin typeface="Frutiger 45"/>
              </a:rPr>
              <a:t>Guthaben aufladen oder </a:t>
            </a:r>
            <a:r>
              <a:rPr lang="de-DE" dirty="0" err="1">
                <a:latin typeface="Frutiger 45"/>
              </a:rPr>
              <a:t>BuT</a:t>
            </a:r>
            <a:r>
              <a:rPr lang="de-DE" dirty="0">
                <a:latin typeface="Frutiger 45"/>
              </a:rPr>
              <a:t>-Gutschein beantragen </a:t>
            </a:r>
          </a:p>
          <a:p>
            <a:pPr marL="265113" lvl="2" indent="0">
              <a:buNone/>
            </a:pPr>
            <a:r>
              <a:rPr lang="de-DE" dirty="0">
                <a:solidFill>
                  <a:srgbClr val="FF0000"/>
                </a:solidFill>
                <a:latin typeface="Frutiger 45"/>
              </a:rPr>
              <a:t>      Ohne Guthaben kein Essen!</a:t>
            </a:r>
          </a:p>
          <a:p>
            <a:pPr marL="627063" lvl="2" indent="-361950">
              <a:buFont typeface="Wingdings" panose="05000000000000000000" pitchFamily="2" charset="2"/>
              <a:buChar char="ü"/>
            </a:pPr>
            <a:r>
              <a:rPr lang="de-DE" dirty="0">
                <a:latin typeface="Frutiger 45"/>
              </a:rPr>
              <a:t>Auswahl und Bestellung des Mittagessens </a:t>
            </a: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627063" lvl="2" indent="-361950">
              <a:buFont typeface="Wingdings" panose="05000000000000000000" pitchFamily="2" charset="2"/>
              <a:buChar char="ü"/>
            </a:pPr>
            <a:endParaRPr lang="de-DE" dirty="0">
              <a:latin typeface="Frutiger 45"/>
            </a:endParaRPr>
          </a:p>
          <a:p>
            <a:pPr marL="265113" lvl="2" indent="0">
              <a:buNone/>
            </a:pPr>
            <a:endParaRPr lang="de-DE" dirty="0">
              <a:latin typeface="Frutiger 45"/>
            </a:endParaRPr>
          </a:p>
          <a:p>
            <a:pPr marL="265113" lvl="2" indent="0">
              <a:buNone/>
              <a:tabLst>
                <a:tab pos="627063" algn="l"/>
                <a:tab pos="712788" algn="l"/>
              </a:tabLst>
            </a:pPr>
            <a:r>
              <a:rPr lang="de-DE" dirty="0">
                <a:solidFill>
                  <a:srgbClr val="FF0000"/>
                </a:solidFill>
                <a:latin typeface="Frutiger 45"/>
              </a:rPr>
              <a:t>      Bestell- und Abbestellfristen beachten!</a:t>
            </a:r>
          </a:p>
          <a:p>
            <a:pPr marL="265113" lvl="2" indent="0">
              <a:spcBef>
                <a:spcPts val="200"/>
              </a:spcBef>
              <a:buNone/>
            </a:pPr>
            <a:r>
              <a:rPr lang="de-DE" sz="1400" dirty="0">
                <a:solidFill>
                  <a:schemeClr val="tx1"/>
                </a:solidFill>
                <a:latin typeface="Frutiger 45"/>
              </a:rPr>
              <a:t>         </a:t>
            </a:r>
            <a:r>
              <a:rPr lang="de-DE" sz="1400" b="1" dirty="0">
                <a:solidFill>
                  <a:schemeClr val="tx1"/>
                </a:solidFill>
                <a:latin typeface="Frutiger 45"/>
              </a:rPr>
              <a:t>Bestellfrist: </a:t>
            </a:r>
            <a:r>
              <a:rPr lang="de-DE" sz="1400" dirty="0">
                <a:solidFill>
                  <a:schemeClr val="tx1"/>
                </a:solidFill>
                <a:latin typeface="Frutiger 45"/>
              </a:rPr>
              <a:t>Donnerstag  in der Vorwoche bis 15:00 Uhr, </a:t>
            </a:r>
            <a:r>
              <a:rPr lang="de-DE" sz="1400" b="1" dirty="0">
                <a:solidFill>
                  <a:schemeClr val="tx1"/>
                </a:solidFill>
                <a:latin typeface="Frutiger 45"/>
              </a:rPr>
              <a:t>Abbestellfrist: </a:t>
            </a:r>
            <a:r>
              <a:rPr lang="de-DE" sz="1400" dirty="0">
                <a:solidFill>
                  <a:schemeClr val="tx1"/>
                </a:solidFill>
                <a:latin typeface="Frutiger 45"/>
              </a:rPr>
              <a:t>Essenstag 09:00 Uhr  </a:t>
            </a:r>
          </a:p>
          <a:p>
            <a:pPr lvl="2">
              <a:buFont typeface="Wingdings" panose="05000000000000000000" pitchFamily="2" charset="2"/>
              <a:buChar char="Ø"/>
            </a:pPr>
            <a:endParaRPr lang="de-DE" dirty="0">
              <a:latin typeface="Frutiger 45"/>
            </a:endParaRPr>
          </a:p>
          <a:p>
            <a:pPr marL="914400" lvl="2" indent="0">
              <a:buNone/>
            </a:pPr>
            <a:endParaRPr lang="de-DE" dirty="0">
              <a:latin typeface="Frutiger 45"/>
            </a:endParaRPr>
          </a:p>
          <a:p>
            <a:pPr marL="0" indent="0">
              <a:buNone/>
            </a:pPr>
            <a:endParaRPr lang="de-DE" dirty="0"/>
          </a:p>
        </p:txBody>
      </p:sp>
      <p:sp>
        <p:nvSpPr>
          <p:cNvPr id="4" name="Datumsplatzhalter 3">
            <a:extLst>
              <a:ext uri="{FF2B5EF4-FFF2-40B4-BE49-F238E27FC236}">
                <a16:creationId xmlns:a16="http://schemas.microsoft.com/office/drawing/2014/main" id="{98D1E90C-6569-4ADF-8CBE-4EA7CCFE641A}"/>
              </a:ext>
            </a:extLst>
          </p:cNvPr>
          <p:cNvSpPr>
            <a:spLocks noGrp="1"/>
          </p:cNvSpPr>
          <p:nvPr>
            <p:ph type="dt" sz="half" idx="10"/>
          </p:nvPr>
        </p:nvSpPr>
        <p:spPr/>
        <p:txBody>
          <a:bodyPr/>
          <a:lstStyle/>
          <a:p>
            <a:r>
              <a:rPr lang="de-DE"/>
              <a:t>LDK</a:t>
            </a:r>
          </a:p>
          <a:p>
            <a:fld id="{F098F14C-305A-4571-AEFA-8B913CDFC160}" type="datetime1">
              <a:rPr lang="de-DE" smtClean="0"/>
              <a:pPr/>
              <a:t>27.06.2024</a:t>
            </a:fld>
            <a:endParaRPr lang="de-DE" dirty="0"/>
          </a:p>
        </p:txBody>
      </p:sp>
      <p:sp>
        <p:nvSpPr>
          <p:cNvPr id="5" name="Foliennummernplatzhalter 4">
            <a:extLst>
              <a:ext uri="{FF2B5EF4-FFF2-40B4-BE49-F238E27FC236}">
                <a16:creationId xmlns:a16="http://schemas.microsoft.com/office/drawing/2014/main" id="{B29094B4-FE67-41D5-A9BF-6037E28C6D68}"/>
              </a:ext>
            </a:extLst>
          </p:cNvPr>
          <p:cNvSpPr>
            <a:spLocks noGrp="1"/>
          </p:cNvSpPr>
          <p:nvPr>
            <p:ph type="sldNum" sz="quarter" idx="12"/>
          </p:nvPr>
        </p:nvSpPr>
        <p:spPr/>
        <p:txBody>
          <a:bodyPr/>
          <a:lstStyle/>
          <a:p>
            <a:r>
              <a:rPr lang="de-DE"/>
              <a:t>Folie </a:t>
            </a:r>
            <a:fld id="{F2A4ABAC-63A4-42CC-85ED-2D6F880D4BAE}" type="slidenum">
              <a:rPr lang="de-DE" smtClean="0"/>
              <a:pPr/>
              <a:t>9</a:t>
            </a:fld>
            <a:endParaRPr lang="de-DE" dirty="0"/>
          </a:p>
        </p:txBody>
      </p:sp>
      <p:pic>
        <p:nvPicPr>
          <p:cNvPr id="10" name="Grafik 9">
            <a:extLst>
              <a:ext uri="{FF2B5EF4-FFF2-40B4-BE49-F238E27FC236}">
                <a16:creationId xmlns:a16="http://schemas.microsoft.com/office/drawing/2014/main" id="{84330C2C-776C-4137-83EC-A99E8BAEA7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61" y="813623"/>
            <a:ext cx="1111849" cy="325049"/>
          </a:xfrm>
          <a:prstGeom prst="rect">
            <a:avLst/>
          </a:prstGeom>
        </p:spPr>
      </p:pic>
      <p:pic>
        <p:nvPicPr>
          <p:cNvPr id="9" name="Grafik 8">
            <a:extLst>
              <a:ext uri="{FF2B5EF4-FFF2-40B4-BE49-F238E27FC236}">
                <a16:creationId xmlns:a16="http://schemas.microsoft.com/office/drawing/2014/main" id="{7974B8AB-E1F8-4F70-8FC7-7F8F58D86FB4}"/>
              </a:ext>
            </a:extLst>
          </p:cNvPr>
          <p:cNvPicPr>
            <a:picLocks noChangeAspect="1"/>
          </p:cNvPicPr>
          <p:nvPr/>
        </p:nvPicPr>
        <p:blipFill>
          <a:blip r:embed="rId5"/>
          <a:stretch>
            <a:fillRect/>
          </a:stretch>
        </p:blipFill>
        <p:spPr>
          <a:xfrm>
            <a:off x="7089210" y="1287479"/>
            <a:ext cx="1435581" cy="421927"/>
          </a:xfrm>
          <a:prstGeom prst="rect">
            <a:avLst/>
          </a:prstGeom>
        </p:spPr>
      </p:pic>
      <p:pic>
        <p:nvPicPr>
          <p:cNvPr id="1026" name="Picture 2" descr="MensaMax for PC - Free Download: Windows 7,10,11 Edition">
            <a:extLst>
              <a:ext uri="{FF2B5EF4-FFF2-40B4-BE49-F238E27FC236}">
                <a16:creationId xmlns:a16="http://schemas.microsoft.com/office/drawing/2014/main" id="{6C70F667-6639-4199-B2B4-9E1F2EB927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0471" y="2246845"/>
            <a:ext cx="1634319" cy="290174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738A80D6-E49A-4364-8B02-4CF519BD95A6}"/>
              </a:ext>
            </a:extLst>
          </p:cNvPr>
          <p:cNvPicPr>
            <a:picLocks noChangeAspect="1"/>
          </p:cNvPicPr>
          <p:nvPr/>
        </p:nvPicPr>
        <p:blipFill>
          <a:blip r:embed="rId7"/>
          <a:stretch>
            <a:fillRect/>
          </a:stretch>
        </p:blipFill>
        <p:spPr>
          <a:xfrm>
            <a:off x="2735653" y="506006"/>
            <a:ext cx="2331315" cy="1024754"/>
          </a:xfrm>
          <a:prstGeom prst="rect">
            <a:avLst/>
          </a:prstGeom>
        </p:spPr>
      </p:pic>
      <p:sp>
        <p:nvSpPr>
          <p:cNvPr id="14" name="Titel 1">
            <a:extLst>
              <a:ext uri="{FF2B5EF4-FFF2-40B4-BE49-F238E27FC236}">
                <a16:creationId xmlns:a16="http://schemas.microsoft.com/office/drawing/2014/main" id="{F3627E65-408B-4A0D-8E48-E2144DFE8DC0}"/>
              </a:ext>
            </a:extLst>
          </p:cNvPr>
          <p:cNvSpPr txBox="1">
            <a:spLocks/>
          </p:cNvSpPr>
          <p:nvPr/>
        </p:nvSpPr>
        <p:spPr>
          <a:xfrm>
            <a:off x="619210" y="532860"/>
            <a:ext cx="5527856" cy="931345"/>
          </a:xfrm>
          <a:prstGeom prst="rect">
            <a:avLst/>
          </a:prstGeom>
        </p:spPr>
        <p:txBody>
          <a:bodyPr/>
          <a:lstStyle>
            <a:lvl1pPr algn="l" defTabSz="914400" rtl="0" eaLnBrk="1" latinLnBrk="0" hangingPunct="1">
              <a:lnSpc>
                <a:spcPct val="90000"/>
              </a:lnSpc>
              <a:spcBef>
                <a:spcPct val="0"/>
              </a:spcBef>
              <a:buNone/>
              <a:defRPr sz="3000" b="1" kern="1200">
                <a:solidFill>
                  <a:srgbClr val="4F81A5"/>
                </a:solidFill>
                <a:latin typeface="Frutiger 45" pitchFamily="34" charset="0"/>
                <a:ea typeface="+mj-ea"/>
                <a:cs typeface="+mj-cs"/>
              </a:defRPr>
            </a:lvl1pPr>
          </a:lstStyle>
          <a:p>
            <a:br>
              <a:rPr lang="de-DE" sz="2800" dirty="0"/>
            </a:br>
            <a:r>
              <a:rPr lang="de-DE" sz="2800" dirty="0"/>
              <a:t>MensaMax</a:t>
            </a:r>
          </a:p>
        </p:txBody>
      </p:sp>
      <p:pic>
        <p:nvPicPr>
          <p:cNvPr id="15" name="Grafik 14">
            <a:extLst>
              <a:ext uri="{FF2B5EF4-FFF2-40B4-BE49-F238E27FC236}">
                <a16:creationId xmlns:a16="http://schemas.microsoft.com/office/drawing/2014/main" id="{C869DAC5-CF31-4787-8F24-731E63EC1FA1}"/>
              </a:ext>
            </a:extLst>
          </p:cNvPr>
          <p:cNvPicPr>
            <a:picLocks noChangeAspect="1"/>
          </p:cNvPicPr>
          <p:nvPr/>
        </p:nvPicPr>
        <p:blipFill>
          <a:blip r:embed="rId8"/>
          <a:stretch>
            <a:fillRect/>
          </a:stretch>
        </p:blipFill>
        <p:spPr>
          <a:xfrm>
            <a:off x="820018" y="2794011"/>
            <a:ext cx="5102317" cy="2712624"/>
          </a:xfrm>
          <a:prstGeom prst="rect">
            <a:avLst/>
          </a:prstGeom>
        </p:spPr>
      </p:pic>
    </p:spTree>
    <p:extLst>
      <p:ext uri="{BB962C8B-B14F-4D97-AF65-F5344CB8AC3E}">
        <p14:creationId xmlns:p14="http://schemas.microsoft.com/office/powerpoint/2010/main" val="407117832"/>
      </p:ext>
    </p:extLst>
  </p:cSld>
  <p:clrMapOvr>
    <a:masterClrMapping/>
  </p:clrMapOvr>
</p:sld>
</file>

<file path=ppt/theme/theme1.xml><?xml version="1.0" encoding="utf-8"?>
<a:theme xmlns:a="http://schemas.openxmlformats.org/drawingml/2006/main" name="Office">
  <a:themeElements>
    <a:clrScheme name="Lahn-Dill-Kreis">
      <a:dk1>
        <a:srgbClr val="4F81A5"/>
      </a:dk1>
      <a:lt1>
        <a:srgbClr val="FFFFFF"/>
      </a:lt1>
      <a:dk2>
        <a:srgbClr val="EE5D05"/>
      </a:dk2>
      <a:lt2>
        <a:srgbClr val="A2C617"/>
      </a:lt2>
      <a:accent1>
        <a:srgbClr val="4F81A5"/>
      </a:accent1>
      <a:accent2>
        <a:srgbClr val="EE5D05"/>
      </a:accent2>
      <a:accent3>
        <a:srgbClr val="A2C617"/>
      </a:accent3>
      <a:accent4>
        <a:srgbClr val="575656"/>
      </a:accent4>
      <a:accent5>
        <a:srgbClr val="EE5D05"/>
      </a:accent5>
      <a:accent6>
        <a:srgbClr val="A2C617"/>
      </a:accent6>
      <a:hlink>
        <a:srgbClr val="4F81A5"/>
      </a:hlink>
      <a:folHlink>
        <a:srgbClr val="4F81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 Lahn-Dill-Kreis 3zu4 v2" id="{9858B37D-5FD7-4AD1-A62C-616D26FBF496}" vid="{C1CACF07-6803-4B41-8B43-63C0AEDF44A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Praesentation_Lahn-Dill-Kreis_3_4</Template>
  <TotalTime>0</TotalTime>
  <Words>2567</Words>
  <Application>Microsoft Office PowerPoint</Application>
  <PresentationFormat>Bildschirmpräsentation (4:3)</PresentationFormat>
  <Paragraphs>221</Paragraphs>
  <Slides>13</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vt:lpstr>
      <vt:lpstr>Century Gothic</vt:lpstr>
      <vt:lpstr>Frutiger </vt:lpstr>
      <vt:lpstr>Frutiger 45</vt:lpstr>
      <vt:lpstr>Frutiger 45 Light</vt:lpstr>
      <vt:lpstr>Graphite Light ATT</vt:lpstr>
      <vt:lpstr>Wingdings</vt:lpstr>
      <vt:lpstr>Office</vt:lpstr>
      <vt:lpstr>Der Pakt für den Ganztag (PfdG)</vt:lpstr>
      <vt:lpstr>Das Rhythmisierungskonzept – Tagesstruktur </vt:lpstr>
      <vt:lpstr>Geplante Förder- und Forderangebote</vt:lpstr>
      <vt:lpstr> Module und Beiträge</vt:lpstr>
      <vt:lpstr>PowerPoint-Präsentation</vt:lpstr>
      <vt:lpstr>PowerPoint-Präsentation</vt:lpstr>
      <vt:lpstr>PowerPoint-Präsentation</vt:lpstr>
      <vt:lpstr>PowerPoint-Präsentation</vt:lpstr>
      <vt:lpstr>PowerPoint-Präsentation</vt:lpstr>
      <vt:lpstr>PowerPoint-Präsentation</vt:lpstr>
      <vt:lpstr>Ansprechpartner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silke.artik</dc:creator>
  <cp:lastModifiedBy>Franziska Beute</cp:lastModifiedBy>
  <cp:revision>245</cp:revision>
  <dcterms:created xsi:type="dcterms:W3CDTF">2021-05-12T16:43:51Z</dcterms:created>
  <dcterms:modified xsi:type="dcterms:W3CDTF">2024-06-27T20:30:46Z</dcterms:modified>
</cp:coreProperties>
</file>